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6"/>
  </p:notesMasterIdLst>
  <p:sldIdLst>
    <p:sldId id="256" r:id="rId2"/>
    <p:sldId id="259" r:id="rId3"/>
    <p:sldId id="260" r:id="rId4"/>
    <p:sldId id="271" r:id="rId5"/>
    <p:sldId id="262" r:id="rId6"/>
    <p:sldId id="272" r:id="rId7"/>
    <p:sldId id="281" r:id="rId8"/>
    <p:sldId id="263" r:id="rId9"/>
    <p:sldId id="270" r:id="rId10"/>
    <p:sldId id="261" r:id="rId11"/>
    <p:sldId id="277" r:id="rId12"/>
    <p:sldId id="274" r:id="rId13"/>
    <p:sldId id="280" r:id="rId14"/>
    <p:sldId id="257" r:id="rId15"/>
    <p:sldId id="265" r:id="rId16"/>
    <p:sldId id="279" r:id="rId17"/>
    <p:sldId id="264" r:id="rId18"/>
    <p:sldId id="266" r:id="rId19"/>
    <p:sldId id="267" r:id="rId20"/>
    <p:sldId id="268" r:id="rId21"/>
    <p:sldId id="278" r:id="rId22"/>
    <p:sldId id="273" r:id="rId23"/>
    <p:sldId id="276" r:id="rId24"/>
    <p:sldId id="258"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0479"/>
  </p:normalViewPr>
  <p:slideViewPr>
    <p:cSldViewPr snapToGrid="0" snapToObjects="1">
      <p:cViewPr varScale="1">
        <p:scale>
          <a:sx n="113" d="100"/>
          <a:sy n="113" d="100"/>
        </p:scale>
        <p:origin x="968" y="184"/>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10.jpg>
</file>

<file path=ppt/media/image11.jpeg>
</file>

<file path=ppt/media/image12.tiff>
</file>

<file path=ppt/media/image13.jpg>
</file>

<file path=ppt/media/image2.jpg>
</file>

<file path=ppt/media/image3.jpg>
</file>

<file path=ppt/media/image4.tiff>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A3C1A06-ACA9-2E44-88C2-CAC1BF88DF69}" type="datetimeFigureOut">
              <a:t>8/26/19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0EBD0C1-310B-484D-8420-DE3CBF8701A6}" type="slidenum">
              <a:t>‹#›</a:t>
            </a:fld>
            <a:endParaRPr lang="en-US"/>
          </a:p>
        </p:txBody>
      </p:sp>
    </p:spTree>
    <p:extLst>
      <p:ext uri="{BB962C8B-B14F-4D97-AF65-F5344CB8AC3E}">
        <p14:creationId xmlns:p14="http://schemas.microsoft.com/office/powerpoint/2010/main" val="6162868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Aim is just to introduce them to the lab staff and get them comfortable talking in the space</a:t>
            </a:r>
          </a:p>
          <a:p>
            <a:r>
              <a:rPr lang="en-US" sz="1200" kern="1200" dirty="0">
                <a:solidFill>
                  <a:schemeClr val="tx1"/>
                </a:solidFill>
                <a:effectLst/>
                <a:latin typeface="+mn-lt"/>
                <a:ea typeface="+mn-ea"/>
                <a:cs typeface="+mn-cs"/>
              </a:rPr>
              <a:t>Why are they here? What brought them here?</a:t>
            </a:r>
          </a:p>
          <a:p>
            <a:r>
              <a:rPr lang="en-US" sz="1200" kern="1200" dirty="0">
                <a:solidFill>
                  <a:schemeClr val="tx1"/>
                </a:solidFill>
                <a:effectLst/>
                <a:latin typeface="+mn-lt"/>
                <a:ea typeface="+mn-ea"/>
                <a:cs typeface="+mn-cs"/>
              </a:rPr>
              <a:t>What is digital humanities for each of us? What was our own particular path into it</a:t>
            </a:r>
          </a:p>
          <a:p>
            <a:r>
              <a:rPr lang="en-US" sz="1200" kern="1200" dirty="0">
                <a:solidFill>
                  <a:schemeClr val="tx1"/>
                </a:solidFill>
                <a:effectLst/>
                <a:latin typeface="+mn-lt"/>
                <a:ea typeface="+mn-ea"/>
                <a:cs typeface="+mn-cs"/>
              </a:rPr>
              <a:t>welcome to ask me</a:t>
            </a:r>
            <a:r>
              <a:rPr lang="en-US" sz="1200" kern="1200" baseline="0" dirty="0">
                <a:solidFill>
                  <a:schemeClr val="tx1"/>
                </a:solidFill>
                <a:effectLst/>
                <a:latin typeface="+mn-lt"/>
                <a:ea typeface="+mn-ea"/>
                <a:cs typeface="+mn-cs"/>
              </a:rPr>
              <a:t> or </a:t>
            </a:r>
            <a:r>
              <a:rPr lang="en-US" sz="1200" kern="1200" baseline="0">
                <a:solidFill>
                  <a:schemeClr val="tx1"/>
                </a:solidFill>
                <a:effectLst/>
                <a:latin typeface="+mn-lt"/>
                <a:ea typeface="+mn-ea"/>
                <a:cs typeface="+mn-cs"/>
              </a:rPr>
              <a:t>us questions as we go</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A0EBD0C1-310B-484D-8420-DE3CBF8701A6}" type="slidenum">
              <a:t>1</a:t>
            </a:fld>
            <a:endParaRPr lang="en-US"/>
          </a:p>
        </p:txBody>
      </p:sp>
    </p:spTree>
    <p:extLst>
      <p:ext uri="{BB962C8B-B14F-4D97-AF65-F5344CB8AC3E}">
        <p14:creationId xmlns:p14="http://schemas.microsoft.com/office/powerpoint/2010/main" val="9547131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0EBD0C1-310B-484D-8420-DE3CBF8701A6}" type="slidenum">
              <a:rPr lang="en-US"/>
              <a:t>16</a:t>
            </a:fld>
            <a:endParaRPr lang="en-US"/>
          </a:p>
        </p:txBody>
      </p:sp>
    </p:spTree>
    <p:extLst>
      <p:ext uri="{BB962C8B-B14F-4D97-AF65-F5344CB8AC3E}">
        <p14:creationId xmlns:p14="http://schemas.microsoft.com/office/powerpoint/2010/main" val="12899912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0EBD0C1-310B-484D-8420-DE3CBF8701A6}" type="slidenum">
              <a:t>17</a:t>
            </a:fld>
            <a:endParaRPr lang="en-US"/>
          </a:p>
        </p:txBody>
      </p:sp>
    </p:spTree>
    <p:extLst>
      <p:ext uri="{BB962C8B-B14F-4D97-AF65-F5344CB8AC3E}">
        <p14:creationId xmlns:p14="http://schemas.microsoft.com/office/powerpoint/2010/main" val="19994928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0EBD0C1-310B-484D-8420-DE3CBF8701A6}" type="slidenum">
              <a:rPr lang="en-US"/>
              <a:t>21</a:t>
            </a:fld>
            <a:endParaRPr lang="en-US"/>
          </a:p>
        </p:txBody>
      </p:sp>
    </p:spTree>
    <p:extLst>
      <p:ext uri="{BB962C8B-B14F-4D97-AF65-F5344CB8AC3E}">
        <p14:creationId xmlns:p14="http://schemas.microsoft.com/office/powerpoint/2010/main" val="12759361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Why are you here?</a:t>
            </a:r>
          </a:p>
          <a:p>
            <a:r>
              <a:rPr lang="en-US" dirty="0"/>
              <a:t>What do you want out of life?</a:t>
            </a:r>
            <a:br>
              <a:rPr lang="en-US" dirty="0"/>
            </a:br>
            <a:r>
              <a:rPr lang="en-US" dirty="0"/>
              <a:t>Who are you really?</a:t>
            </a:r>
          </a:p>
          <a:p>
            <a:r>
              <a:rPr lang="en-US" dirty="0"/>
              <a:t>What are</a:t>
            </a:r>
            <a:r>
              <a:rPr lang="en-US" baseline="0" dirty="0"/>
              <a:t> some general reactions to the documents I circulated in advance</a:t>
            </a:r>
            <a:endParaRPr lang="en-US" dirty="0"/>
          </a:p>
        </p:txBody>
      </p:sp>
      <p:sp>
        <p:nvSpPr>
          <p:cNvPr id="4" name="Slide Number Placeholder 3"/>
          <p:cNvSpPr>
            <a:spLocks noGrp="1"/>
          </p:cNvSpPr>
          <p:nvPr>
            <p:ph type="sldNum" sz="quarter" idx="10"/>
          </p:nvPr>
        </p:nvSpPr>
        <p:spPr/>
        <p:txBody>
          <a:bodyPr/>
          <a:lstStyle/>
          <a:p>
            <a:fld id="{A0EBD0C1-310B-484D-8420-DE3CBF8701A6}" type="slidenum">
              <a:t>24</a:t>
            </a:fld>
            <a:endParaRPr lang="en-US"/>
          </a:p>
        </p:txBody>
      </p:sp>
    </p:spTree>
    <p:extLst>
      <p:ext uri="{BB962C8B-B14F-4D97-AF65-F5344CB8AC3E}">
        <p14:creationId xmlns:p14="http://schemas.microsoft.com/office/powerpoint/2010/main" val="8428314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Much of the ten hours is going to be taken up with </a:t>
            </a:r>
          </a:p>
        </p:txBody>
      </p:sp>
      <p:sp>
        <p:nvSpPr>
          <p:cNvPr id="4" name="Slide Number Placeholder 3"/>
          <p:cNvSpPr>
            <a:spLocks noGrp="1"/>
          </p:cNvSpPr>
          <p:nvPr>
            <p:ph type="sldNum" sz="quarter" idx="10"/>
          </p:nvPr>
        </p:nvSpPr>
        <p:spPr/>
        <p:txBody>
          <a:bodyPr/>
          <a:lstStyle/>
          <a:p>
            <a:fld id="{A0EBD0C1-310B-484D-8420-DE3CBF8701A6}" type="slidenum">
              <a:t>3</a:t>
            </a:fld>
            <a:endParaRPr lang="en-US"/>
          </a:p>
        </p:txBody>
      </p:sp>
    </p:spTree>
    <p:extLst>
      <p:ext uri="{BB962C8B-B14F-4D97-AF65-F5344CB8AC3E}">
        <p14:creationId xmlns:p14="http://schemas.microsoft.com/office/powerpoint/2010/main" val="41589541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This is the grad lounge – you have access to it!</a:t>
            </a:r>
          </a:p>
        </p:txBody>
      </p:sp>
      <p:sp>
        <p:nvSpPr>
          <p:cNvPr id="4" name="Slide Number Placeholder 3"/>
          <p:cNvSpPr>
            <a:spLocks noGrp="1"/>
          </p:cNvSpPr>
          <p:nvPr>
            <p:ph type="sldNum" sz="quarter" idx="10"/>
          </p:nvPr>
        </p:nvSpPr>
        <p:spPr/>
        <p:txBody>
          <a:bodyPr/>
          <a:lstStyle/>
          <a:p>
            <a:fld id="{A0EBD0C1-310B-484D-8420-DE3CBF8701A6}" type="slidenum">
              <a:t>4</a:t>
            </a:fld>
            <a:endParaRPr lang="en-US"/>
          </a:p>
        </p:txBody>
      </p:sp>
    </p:spTree>
    <p:extLst>
      <p:ext uri="{BB962C8B-B14F-4D97-AF65-F5344CB8AC3E}">
        <p14:creationId xmlns:p14="http://schemas.microsoft.com/office/powerpoint/2010/main" val="34397413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We don't hear when things go wrong. We also don't hear when they go right. Let us know about everything.</a:t>
            </a:r>
          </a:p>
        </p:txBody>
      </p:sp>
      <p:sp>
        <p:nvSpPr>
          <p:cNvPr id="4" name="Slide Number Placeholder 3"/>
          <p:cNvSpPr>
            <a:spLocks noGrp="1"/>
          </p:cNvSpPr>
          <p:nvPr>
            <p:ph type="sldNum" sz="quarter" idx="10"/>
          </p:nvPr>
        </p:nvSpPr>
        <p:spPr/>
        <p:txBody>
          <a:bodyPr/>
          <a:lstStyle/>
          <a:p>
            <a:fld id="{A0EBD0C1-310B-484D-8420-DE3CBF8701A6}" type="slidenum">
              <a:t>5</a:t>
            </a:fld>
            <a:endParaRPr lang="en-US"/>
          </a:p>
        </p:txBody>
      </p:sp>
    </p:spTree>
    <p:extLst>
      <p:ext uri="{BB962C8B-B14F-4D97-AF65-F5344CB8AC3E}">
        <p14:creationId xmlns:p14="http://schemas.microsoft.com/office/powerpoint/2010/main" val="40440945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Explain program and pass out handbills</a:t>
            </a:r>
          </a:p>
        </p:txBody>
      </p:sp>
      <p:sp>
        <p:nvSpPr>
          <p:cNvPr id="4" name="Slide Number Placeholder 3"/>
          <p:cNvSpPr>
            <a:spLocks noGrp="1"/>
          </p:cNvSpPr>
          <p:nvPr>
            <p:ph type="sldNum" sz="quarter" idx="10"/>
          </p:nvPr>
        </p:nvSpPr>
        <p:spPr/>
        <p:txBody>
          <a:bodyPr/>
          <a:lstStyle/>
          <a:p>
            <a:fld id="{A0EBD0C1-310B-484D-8420-DE3CBF8701A6}" type="slidenum">
              <a:t>6</a:t>
            </a:fld>
            <a:endParaRPr lang="en-US"/>
          </a:p>
        </p:txBody>
      </p:sp>
    </p:spTree>
    <p:extLst>
      <p:ext uri="{BB962C8B-B14F-4D97-AF65-F5344CB8AC3E}">
        <p14:creationId xmlns:p14="http://schemas.microsoft.com/office/powerpoint/2010/main" val="6871771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We don't hear when things go wrong. We also don't hear when they go right. Let us know about everything.</a:t>
            </a:r>
          </a:p>
        </p:txBody>
      </p:sp>
      <p:sp>
        <p:nvSpPr>
          <p:cNvPr id="4" name="Slide Number Placeholder 3"/>
          <p:cNvSpPr>
            <a:spLocks noGrp="1"/>
          </p:cNvSpPr>
          <p:nvPr>
            <p:ph type="sldNum" sz="quarter" idx="10"/>
          </p:nvPr>
        </p:nvSpPr>
        <p:spPr/>
        <p:txBody>
          <a:bodyPr/>
          <a:lstStyle/>
          <a:p>
            <a:fld id="{A0EBD0C1-310B-484D-8420-DE3CBF8701A6}" type="slidenum">
              <a:t>7</a:t>
            </a:fld>
            <a:endParaRPr lang="en-US"/>
          </a:p>
        </p:txBody>
      </p:sp>
    </p:spTree>
    <p:extLst>
      <p:ext uri="{BB962C8B-B14F-4D97-AF65-F5344CB8AC3E}">
        <p14:creationId xmlns:p14="http://schemas.microsoft.com/office/powerpoint/2010/main" val="38080637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0EBD0C1-310B-484D-8420-DE3CBF8701A6}" type="slidenum">
              <a:t>8</a:t>
            </a:fld>
            <a:endParaRPr lang="en-US"/>
          </a:p>
        </p:txBody>
      </p:sp>
    </p:spTree>
    <p:extLst>
      <p:ext uri="{BB962C8B-B14F-4D97-AF65-F5344CB8AC3E}">
        <p14:creationId xmlns:p14="http://schemas.microsoft.com/office/powerpoint/2010/main" val="23618683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0EBD0C1-310B-484D-8420-DE3CBF8701A6}" type="slidenum">
              <a:rPr lang="en-US"/>
              <a:t>9</a:t>
            </a:fld>
            <a:endParaRPr lang="en-US"/>
          </a:p>
        </p:txBody>
      </p:sp>
    </p:spTree>
    <p:extLst>
      <p:ext uri="{BB962C8B-B14F-4D97-AF65-F5344CB8AC3E}">
        <p14:creationId xmlns:p14="http://schemas.microsoft.com/office/powerpoint/2010/main" val="16776773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idea behind this is really that you're going to be doing stuff at the same time that you're thinking. Talking at the same time that you're working. Solo but mostly in various iterations of together. </a:t>
            </a:r>
          </a:p>
        </p:txBody>
      </p:sp>
      <p:sp>
        <p:nvSpPr>
          <p:cNvPr id="4" name="Slide Number Placeholder 3"/>
          <p:cNvSpPr>
            <a:spLocks noGrp="1"/>
          </p:cNvSpPr>
          <p:nvPr>
            <p:ph type="sldNum" sz="quarter" idx="10"/>
          </p:nvPr>
        </p:nvSpPr>
        <p:spPr/>
        <p:txBody>
          <a:bodyPr/>
          <a:lstStyle/>
          <a:p>
            <a:fld id="{A0EBD0C1-310B-484D-8420-DE3CBF8701A6}" type="slidenum">
              <a:rPr lang="en-US"/>
              <a:t>14</a:t>
            </a:fld>
            <a:endParaRPr lang="en-US"/>
          </a:p>
        </p:txBody>
      </p:sp>
    </p:spTree>
    <p:extLst>
      <p:ext uri="{BB962C8B-B14F-4D97-AF65-F5344CB8AC3E}">
        <p14:creationId xmlns:p14="http://schemas.microsoft.com/office/powerpoint/2010/main" val="33737507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B5C50E-FC7A-EC4E-A190-E17B377764A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1D39658-5D95-1445-8669-FB1E2504886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2CED408-3F5F-BC4B-86CE-AE34309BC28F}"/>
              </a:ext>
            </a:extLst>
          </p:cNvPr>
          <p:cNvSpPr>
            <a:spLocks noGrp="1"/>
          </p:cNvSpPr>
          <p:nvPr>
            <p:ph type="dt" sz="half" idx="10"/>
          </p:nvPr>
        </p:nvSpPr>
        <p:spPr/>
        <p:txBody>
          <a:bodyPr/>
          <a:lstStyle/>
          <a:p>
            <a:fld id="{336A27A3-144E-A44E-8D83-94E8A9DE69CD}" type="datetimeFigureOut">
              <a:t>8/26/19</a:t>
            </a:fld>
            <a:endParaRPr lang="en-US"/>
          </a:p>
        </p:txBody>
      </p:sp>
      <p:sp>
        <p:nvSpPr>
          <p:cNvPr id="5" name="Footer Placeholder 4">
            <a:extLst>
              <a:ext uri="{FF2B5EF4-FFF2-40B4-BE49-F238E27FC236}">
                <a16:creationId xmlns:a16="http://schemas.microsoft.com/office/drawing/2014/main" id="{7B0B4CE6-39EC-874B-8DDE-FC1A437141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8BACF8-509F-C94C-86BC-39191E3C7F8F}"/>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41623001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F1381B-7C1A-7D46-91B9-5890E171665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9A9B5B4-BF1C-C24C-A455-585B6EF1E425}"/>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0C1E4C6-9C0A-8349-8FB8-BD3F68B412E9}"/>
              </a:ext>
            </a:extLst>
          </p:cNvPr>
          <p:cNvSpPr>
            <a:spLocks noGrp="1"/>
          </p:cNvSpPr>
          <p:nvPr>
            <p:ph type="dt" sz="half" idx="10"/>
          </p:nvPr>
        </p:nvSpPr>
        <p:spPr/>
        <p:txBody>
          <a:bodyPr/>
          <a:lstStyle/>
          <a:p>
            <a:fld id="{336A27A3-144E-A44E-8D83-94E8A9DE69CD}" type="datetimeFigureOut">
              <a:t>8/26/19</a:t>
            </a:fld>
            <a:endParaRPr lang="en-US"/>
          </a:p>
        </p:txBody>
      </p:sp>
      <p:sp>
        <p:nvSpPr>
          <p:cNvPr id="5" name="Footer Placeholder 4">
            <a:extLst>
              <a:ext uri="{FF2B5EF4-FFF2-40B4-BE49-F238E27FC236}">
                <a16:creationId xmlns:a16="http://schemas.microsoft.com/office/drawing/2014/main" id="{792ED95F-6B13-134B-98E1-3BE4EA57C9E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9C8E89-8A02-C647-830D-3A0B981275C3}"/>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847017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F749353-13D2-904E-88DD-4C451C6A1B6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51A04C0-A00A-514D-8295-03E6F5BB97F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AD57D9F-D4ED-7E4D-B539-AD9FE8AF8F7B}"/>
              </a:ext>
            </a:extLst>
          </p:cNvPr>
          <p:cNvSpPr>
            <a:spLocks noGrp="1"/>
          </p:cNvSpPr>
          <p:nvPr>
            <p:ph type="dt" sz="half" idx="10"/>
          </p:nvPr>
        </p:nvSpPr>
        <p:spPr/>
        <p:txBody>
          <a:bodyPr/>
          <a:lstStyle/>
          <a:p>
            <a:fld id="{336A27A3-144E-A44E-8D83-94E8A9DE69CD}" type="datetimeFigureOut">
              <a:t>8/26/19</a:t>
            </a:fld>
            <a:endParaRPr lang="en-US"/>
          </a:p>
        </p:txBody>
      </p:sp>
      <p:sp>
        <p:nvSpPr>
          <p:cNvPr id="5" name="Footer Placeholder 4">
            <a:extLst>
              <a:ext uri="{FF2B5EF4-FFF2-40B4-BE49-F238E27FC236}">
                <a16:creationId xmlns:a16="http://schemas.microsoft.com/office/drawing/2014/main" id="{03FBBD20-53EB-814D-83A2-A0A9C6E6671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1E76C6D-6C6E-B948-9E91-C1DB0E810EF7}"/>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10978067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593D3A-CA24-5C4E-A3EF-3098B4FA9AD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DB5046-F8DF-5E47-A39B-4B40A937AFB1}"/>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A56221B-112A-8049-AE5E-BD0245EFBF46}"/>
              </a:ext>
            </a:extLst>
          </p:cNvPr>
          <p:cNvSpPr>
            <a:spLocks noGrp="1"/>
          </p:cNvSpPr>
          <p:nvPr>
            <p:ph type="dt" sz="half" idx="10"/>
          </p:nvPr>
        </p:nvSpPr>
        <p:spPr/>
        <p:txBody>
          <a:bodyPr/>
          <a:lstStyle/>
          <a:p>
            <a:fld id="{336A27A3-144E-A44E-8D83-94E8A9DE69CD}" type="datetimeFigureOut">
              <a:t>8/26/19</a:t>
            </a:fld>
            <a:endParaRPr lang="en-US"/>
          </a:p>
        </p:txBody>
      </p:sp>
      <p:sp>
        <p:nvSpPr>
          <p:cNvPr id="5" name="Footer Placeholder 4">
            <a:extLst>
              <a:ext uri="{FF2B5EF4-FFF2-40B4-BE49-F238E27FC236}">
                <a16:creationId xmlns:a16="http://schemas.microsoft.com/office/drawing/2014/main" id="{23C30FC4-9B19-3A46-847B-153D9DF38CB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F711E61-7D3E-8944-BB52-E69C3285FCBC}"/>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15787990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0E2F6C-3BFE-B844-A2B5-09F403218A1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E4C80E4-B1C7-9B4E-96EB-EBCDB5982D9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B6776021-AF7A-4F4B-A8FE-BE981AA6D9DD}"/>
              </a:ext>
            </a:extLst>
          </p:cNvPr>
          <p:cNvSpPr>
            <a:spLocks noGrp="1"/>
          </p:cNvSpPr>
          <p:nvPr>
            <p:ph type="dt" sz="half" idx="10"/>
          </p:nvPr>
        </p:nvSpPr>
        <p:spPr/>
        <p:txBody>
          <a:bodyPr/>
          <a:lstStyle/>
          <a:p>
            <a:fld id="{336A27A3-144E-A44E-8D83-94E8A9DE69CD}" type="datetimeFigureOut">
              <a:t>8/26/19</a:t>
            </a:fld>
            <a:endParaRPr lang="en-US"/>
          </a:p>
        </p:txBody>
      </p:sp>
      <p:sp>
        <p:nvSpPr>
          <p:cNvPr id="5" name="Footer Placeholder 4">
            <a:extLst>
              <a:ext uri="{FF2B5EF4-FFF2-40B4-BE49-F238E27FC236}">
                <a16:creationId xmlns:a16="http://schemas.microsoft.com/office/drawing/2014/main" id="{8D057651-3519-EC4E-AB72-38F4EEB896B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53121AA-63AD-4F41-A780-E7296D64A8E4}"/>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27096657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DF1C79-D641-1A42-B3FF-B5F4D6FBA30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1FA3859-7E5A-0D43-AA3C-4F21A27A8B1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99C4005-47A4-8A4B-828F-593D1220D23F}"/>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843A455-0B68-6445-B923-0941AF95B169}"/>
              </a:ext>
            </a:extLst>
          </p:cNvPr>
          <p:cNvSpPr>
            <a:spLocks noGrp="1"/>
          </p:cNvSpPr>
          <p:nvPr>
            <p:ph type="dt" sz="half" idx="10"/>
          </p:nvPr>
        </p:nvSpPr>
        <p:spPr/>
        <p:txBody>
          <a:bodyPr/>
          <a:lstStyle/>
          <a:p>
            <a:fld id="{336A27A3-144E-A44E-8D83-94E8A9DE69CD}" type="datetimeFigureOut">
              <a:t>8/26/19</a:t>
            </a:fld>
            <a:endParaRPr lang="en-US"/>
          </a:p>
        </p:txBody>
      </p:sp>
      <p:sp>
        <p:nvSpPr>
          <p:cNvPr id="6" name="Footer Placeholder 5">
            <a:extLst>
              <a:ext uri="{FF2B5EF4-FFF2-40B4-BE49-F238E27FC236}">
                <a16:creationId xmlns:a16="http://schemas.microsoft.com/office/drawing/2014/main" id="{95FBDE27-FBF1-BE46-880F-887B6A471CD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513A3B7-4D4C-3346-AC5C-B4E70B274B0E}"/>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12422292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3F7CAC-B3C5-C943-8ED2-D9F3F27E596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14697C6-42C4-494D-815D-416C7F41979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CD8DE056-79ED-E942-AB2C-1C914FA798CC}"/>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8215188-1478-4743-8D3D-0E35560DD5A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A19C1C70-3E56-AB42-95B3-C61292B4EE17}"/>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6D6B05D-9DE1-3844-9746-57F004896A08}"/>
              </a:ext>
            </a:extLst>
          </p:cNvPr>
          <p:cNvSpPr>
            <a:spLocks noGrp="1"/>
          </p:cNvSpPr>
          <p:nvPr>
            <p:ph type="dt" sz="half" idx="10"/>
          </p:nvPr>
        </p:nvSpPr>
        <p:spPr/>
        <p:txBody>
          <a:bodyPr/>
          <a:lstStyle/>
          <a:p>
            <a:fld id="{336A27A3-144E-A44E-8D83-94E8A9DE69CD}" type="datetimeFigureOut">
              <a:t>8/26/19</a:t>
            </a:fld>
            <a:endParaRPr lang="en-US"/>
          </a:p>
        </p:txBody>
      </p:sp>
      <p:sp>
        <p:nvSpPr>
          <p:cNvPr id="8" name="Footer Placeholder 7">
            <a:extLst>
              <a:ext uri="{FF2B5EF4-FFF2-40B4-BE49-F238E27FC236}">
                <a16:creationId xmlns:a16="http://schemas.microsoft.com/office/drawing/2014/main" id="{7DB4109E-FD1C-864A-8717-6EA9D62132D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F93633A-D1BB-B647-8977-3C7F2A0B9B0E}"/>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23192727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CC54AD-E326-1E40-8138-FD1210109DC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59199CF-C8E4-BF4D-9163-8FB306B10EA3}"/>
              </a:ext>
            </a:extLst>
          </p:cNvPr>
          <p:cNvSpPr>
            <a:spLocks noGrp="1"/>
          </p:cNvSpPr>
          <p:nvPr>
            <p:ph type="dt" sz="half" idx="10"/>
          </p:nvPr>
        </p:nvSpPr>
        <p:spPr/>
        <p:txBody>
          <a:bodyPr/>
          <a:lstStyle/>
          <a:p>
            <a:fld id="{336A27A3-144E-A44E-8D83-94E8A9DE69CD}" type="datetimeFigureOut">
              <a:t>8/26/19</a:t>
            </a:fld>
            <a:endParaRPr lang="en-US"/>
          </a:p>
        </p:txBody>
      </p:sp>
      <p:sp>
        <p:nvSpPr>
          <p:cNvPr id="4" name="Footer Placeholder 3">
            <a:extLst>
              <a:ext uri="{FF2B5EF4-FFF2-40B4-BE49-F238E27FC236}">
                <a16:creationId xmlns:a16="http://schemas.microsoft.com/office/drawing/2014/main" id="{790D276E-3965-CF42-AB96-8E99A122CE7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9D19EFD-3AB0-614C-A43D-61E21266ECFF}"/>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4030490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A686F40-C65E-E74B-A0C3-E1E82F60E112}"/>
              </a:ext>
            </a:extLst>
          </p:cNvPr>
          <p:cNvSpPr>
            <a:spLocks noGrp="1"/>
          </p:cNvSpPr>
          <p:nvPr>
            <p:ph type="dt" sz="half" idx="10"/>
          </p:nvPr>
        </p:nvSpPr>
        <p:spPr/>
        <p:txBody>
          <a:bodyPr/>
          <a:lstStyle/>
          <a:p>
            <a:fld id="{336A27A3-144E-A44E-8D83-94E8A9DE69CD}" type="datetimeFigureOut">
              <a:t>8/26/19</a:t>
            </a:fld>
            <a:endParaRPr lang="en-US"/>
          </a:p>
        </p:txBody>
      </p:sp>
      <p:sp>
        <p:nvSpPr>
          <p:cNvPr id="3" name="Footer Placeholder 2">
            <a:extLst>
              <a:ext uri="{FF2B5EF4-FFF2-40B4-BE49-F238E27FC236}">
                <a16:creationId xmlns:a16="http://schemas.microsoft.com/office/drawing/2014/main" id="{6916798A-C22E-F84C-98A3-03CD164F645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5D2C48C-F740-7946-B6C6-7A41C87F7DD0}"/>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31498823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7F7D7-94DF-0944-907F-6D860159320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B8F2E79-4179-F04A-8506-4328CE15BE5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02D51CE-8416-324F-9C00-AA97549AEA4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68C888A-D539-C84A-B38D-1B1A7AFEED76}"/>
              </a:ext>
            </a:extLst>
          </p:cNvPr>
          <p:cNvSpPr>
            <a:spLocks noGrp="1"/>
          </p:cNvSpPr>
          <p:nvPr>
            <p:ph type="dt" sz="half" idx="10"/>
          </p:nvPr>
        </p:nvSpPr>
        <p:spPr/>
        <p:txBody>
          <a:bodyPr/>
          <a:lstStyle/>
          <a:p>
            <a:fld id="{336A27A3-144E-A44E-8D83-94E8A9DE69CD}" type="datetimeFigureOut">
              <a:t>8/26/19</a:t>
            </a:fld>
            <a:endParaRPr lang="en-US"/>
          </a:p>
        </p:txBody>
      </p:sp>
      <p:sp>
        <p:nvSpPr>
          <p:cNvPr id="6" name="Footer Placeholder 5">
            <a:extLst>
              <a:ext uri="{FF2B5EF4-FFF2-40B4-BE49-F238E27FC236}">
                <a16:creationId xmlns:a16="http://schemas.microsoft.com/office/drawing/2014/main" id="{A6252DE9-982C-314E-995B-AA8F1CB414A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4F17F3B-ECF6-8140-8591-3C80675905E0}"/>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16928111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DD2DCD-D42C-1547-8A2A-46738883A30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AE3FCE2-A70E-ED4E-88D7-63120871F58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A0D5788-34DC-EE48-8EBF-EBAD4901FA8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AA278EF-D9BE-6044-8A05-F49CDFBAE796}"/>
              </a:ext>
            </a:extLst>
          </p:cNvPr>
          <p:cNvSpPr>
            <a:spLocks noGrp="1"/>
          </p:cNvSpPr>
          <p:nvPr>
            <p:ph type="dt" sz="half" idx="10"/>
          </p:nvPr>
        </p:nvSpPr>
        <p:spPr/>
        <p:txBody>
          <a:bodyPr/>
          <a:lstStyle/>
          <a:p>
            <a:fld id="{336A27A3-144E-A44E-8D83-94E8A9DE69CD}" type="datetimeFigureOut">
              <a:t>8/26/19</a:t>
            </a:fld>
            <a:endParaRPr lang="en-US"/>
          </a:p>
        </p:txBody>
      </p:sp>
      <p:sp>
        <p:nvSpPr>
          <p:cNvPr id="6" name="Footer Placeholder 5">
            <a:extLst>
              <a:ext uri="{FF2B5EF4-FFF2-40B4-BE49-F238E27FC236}">
                <a16:creationId xmlns:a16="http://schemas.microsoft.com/office/drawing/2014/main" id="{73C06A24-F835-E245-A98F-0774F2A3304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575E262-C135-094F-9F4D-20AF18E855B2}"/>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35619331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126AE8-5484-FF44-8620-0A8370C49DC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99E5D48-E4D6-534A-8487-CC7340603D8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FEAA099-D805-BB4B-A926-EA0ECD0D62C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36A27A3-144E-A44E-8D83-94E8A9DE69CD}" type="datetimeFigureOut">
              <a:t>8/26/19</a:t>
            </a:fld>
            <a:endParaRPr lang="en-US"/>
          </a:p>
        </p:txBody>
      </p:sp>
      <p:sp>
        <p:nvSpPr>
          <p:cNvPr id="5" name="Footer Placeholder 4">
            <a:extLst>
              <a:ext uri="{FF2B5EF4-FFF2-40B4-BE49-F238E27FC236}">
                <a16:creationId xmlns:a16="http://schemas.microsoft.com/office/drawing/2014/main" id="{B0C46E75-FCD3-0548-B4DC-2E79EC093F9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8A1432E-08A5-7140-9E8B-4B857FD1E81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45A2DE-13AF-164E-8BFD-6B50EA6D9DDB}" type="slidenum">
              <a:t>‹#›</a:t>
            </a:fld>
            <a:endParaRPr lang="en-US"/>
          </a:p>
        </p:txBody>
      </p:sp>
    </p:spTree>
    <p:extLst>
      <p:ext uri="{BB962C8B-B14F-4D97-AF65-F5344CB8AC3E}">
        <p14:creationId xmlns:p14="http://schemas.microsoft.com/office/powerpoint/2010/main" val="25960097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hyperlink" Target="http://tinyurl.com/DHslack"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0.jp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F7FB6E8-758C-C54C-AE26-4384696F6EFC}"/>
              </a:ext>
            </a:extLst>
          </p:cNvPr>
          <p:cNvPicPr>
            <a:picLocks noChangeAspect="1"/>
          </p:cNvPicPr>
          <p:nvPr/>
        </p:nvPicPr>
        <p:blipFill rotWithShape="1">
          <a:blip r:embed="rId3">
            <a:alphaModFix amt="85000"/>
          </a:blip>
          <a:srcRect/>
          <a:stretch/>
        </p:blipFill>
        <p:spPr>
          <a:xfrm>
            <a:off x="0" y="0"/>
            <a:ext cx="12192000" cy="7962900"/>
          </a:xfrm>
          <a:prstGeom prst="rect">
            <a:avLst/>
          </a:prstGeom>
        </p:spPr>
      </p:pic>
      <p:sp>
        <p:nvSpPr>
          <p:cNvPr id="3" name="Subtitle 2">
            <a:extLst>
              <a:ext uri="{FF2B5EF4-FFF2-40B4-BE49-F238E27FC236}">
                <a16:creationId xmlns:a16="http://schemas.microsoft.com/office/drawing/2014/main" id="{0E178B50-A6CA-6E41-81F9-44D8E4F7CDBC}"/>
              </a:ext>
            </a:extLst>
          </p:cNvPr>
          <p:cNvSpPr>
            <a:spLocks noGrp="1"/>
          </p:cNvSpPr>
          <p:nvPr>
            <p:ph type="subTitle" idx="1"/>
          </p:nvPr>
        </p:nvSpPr>
        <p:spPr/>
        <p:txBody>
          <a:bodyPr/>
          <a:lstStyle/>
          <a:p>
            <a:endParaRPr lang="en-US" dirty="0"/>
          </a:p>
        </p:txBody>
      </p:sp>
      <p:sp>
        <p:nvSpPr>
          <p:cNvPr id="7" name="Title 6">
            <a:extLst>
              <a:ext uri="{FF2B5EF4-FFF2-40B4-BE49-F238E27FC236}">
                <a16:creationId xmlns:a16="http://schemas.microsoft.com/office/drawing/2014/main" id="{AD2FA27C-83F2-F841-8AC2-208105AC25DA}"/>
              </a:ext>
            </a:extLst>
          </p:cNvPr>
          <p:cNvSpPr>
            <a:spLocks noGrp="1"/>
          </p:cNvSpPr>
          <p:nvPr>
            <p:ph type="ctrTitle"/>
          </p:nvPr>
        </p:nvSpPr>
        <p:spPr/>
        <p:txBody>
          <a:bodyPr/>
          <a:lstStyle/>
          <a:p>
            <a:endParaRPr lang="en-US" dirty="0"/>
          </a:p>
        </p:txBody>
      </p:sp>
    </p:spTree>
    <p:extLst>
      <p:ext uri="{BB962C8B-B14F-4D97-AF65-F5344CB8AC3E}">
        <p14:creationId xmlns:p14="http://schemas.microsoft.com/office/powerpoint/2010/main" val="10695498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62D703-C240-E443-AA94-F89AF5C23505}"/>
              </a:ext>
            </a:extLst>
          </p:cNvPr>
          <p:cNvSpPr>
            <a:spLocks noGrp="1"/>
          </p:cNvSpPr>
          <p:nvPr>
            <p:ph type="title"/>
          </p:nvPr>
        </p:nvSpPr>
        <p:spPr/>
        <p:txBody>
          <a:bodyPr/>
          <a:lstStyle/>
          <a:p>
            <a:r>
              <a:rPr lang="en-US"/>
              <a:t>Blogging</a:t>
            </a:r>
          </a:p>
        </p:txBody>
      </p:sp>
      <p:sp>
        <p:nvSpPr>
          <p:cNvPr id="3" name="Content Placeholder 2">
            <a:extLst>
              <a:ext uri="{FF2B5EF4-FFF2-40B4-BE49-F238E27FC236}">
                <a16:creationId xmlns:a16="http://schemas.microsoft.com/office/drawing/2014/main" id="{F0231477-432B-454B-9ADD-34A4290A134E}"/>
              </a:ext>
            </a:extLst>
          </p:cNvPr>
          <p:cNvSpPr>
            <a:spLocks noGrp="1"/>
          </p:cNvSpPr>
          <p:nvPr>
            <p:ph idx="1"/>
          </p:nvPr>
        </p:nvSpPr>
        <p:spPr/>
        <p:txBody>
          <a:bodyPr/>
          <a:lstStyle/>
          <a:p>
            <a:r>
              <a:rPr lang="en-US"/>
              <a:t>Expected to blog semi-regularly</a:t>
            </a:r>
          </a:p>
          <a:p>
            <a:r>
              <a:rPr lang="en-US"/>
              <a:t>Aim for two each semester</a:t>
            </a:r>
          </a:p>
          <a:p>
            <a:r>
              <a:rPr lang="en-US"/>
              <a:t>For most of you, this will be unpleasant. That's ok!</a:t>
            </a:r>
          </a:p>
          <a:p>
            <a:r>
              <a:rPr lang="en-US"/>
              <a:t>A blog post can be anything you want it to be!</a:t>
            </a:r>
          </a:p>
          <a:p>
            <a:r>
              <a:rPr lang="en-US"/>
              <a:t>Check scholarslab.org for ideas</a:t>
            </a:r>
          </a:p>
          <a:p>
            <a:r>
              <a:rPr lang="en-US"/>
              <a:t>bit.ly/Slab-Blog-Docs</a:t>
            </a:r>
          </a:p>
          <a:p>
            <a:r>
              <a:rPr lang="en-US"/>
              <a:t>Start drafting now, and we'll work on a time for helping you</a:t>
            </a:r>
          </a:p>
        </p:txBody>
      </p:sp>
    </p:spTree>
    <p:extLst>
      <p:ext uri="{BB962C8B-B14F-4D97-AF65-F5344CB8AC3E}">
        <p14:creationId xmlns:p14="http://schemas.microsoft.com/office/powerpoint/2010/main" val="15944216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24C3920-8EBE-2F49-8B29-CDBF9F5A1F7E}"/>
              </a:ext>
            </a:extLst>
          </p:cNvPr>
          <p:cNvPicPr>
            <a:picLocks noChangeAspect="1"/>
          </p:cNvPicPr>
          <p:nvPr/>
        </p:nvPicPr>
        <p:blipFill>
          <a:blip r:embed="rId2"/>
          <a:stretch>
            <a:fillRect/>
          </a:stretch>
        </p:blipFill>
        <p:spPr>
          <a:xfrm>
            <a:off x="14868" y="-845820"/>
            <a:ext cx="12177132" cy="8321040"/>
          </a:xfrm>
          <a:prstGeom prst="rect">
            <a:avLst/>
          </a:prstGeom>
        </p:spPr>
      </p:pic>
    </p:spTree>
    <p:extLst>
      <p:ext uri="{BB962C8B-B14F-4D97-AF65-F5344CB8AC3E}">
        <p14:creationId xmlns:p14="http://schemas.microsoft.com/office/powerpoint/2010/main" val="14968056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DE8915-480A-BE4B-963A-5A5E09B82A28}"/>
              </a:ext>
            </a:extLst>
          </p:cNvPr>
          <p:cNvSpPr>
            <a:spLocks noGrp="1"/>
          </p:cNvSpPr>
          <p:nvPr>
            <p:ph type="title"/>
          </p:nvPr>
        </p:nvSpPr>
        <p:spPr/>
        <p:txBody>
          <a:bodyPr/>
          <a:lstStyle/>
          <a:p>
            <a:r>
              <a:rPr lang="en-US"/>
              <a:t>Slack</a:t>
            </a:r>
          </a:p>
        </p:txBody>
      </p:sp>
      <p:sp>
        <p:nvSpPr>
          <p:cNvPr id="3" name="Content Placeholder 2">
            <a:extLst>
              <a:ext uri="{FF2B5EF4-FFF2-40B4-BE49-F238E27FC236}">
                <a16:creationId xmlns:a16="http://schemas.microsoft.com/office/drawing/2014/main" id="{8E5D73F1-58CC-564C-92FB-159809D8710C}"/>
              </a:ext>
            </a:extLst>
          </p:cNvPr>
          <p:cNvSpPr>
            <a:spLocks noGrp="1"/>
          </p:cNvSpPr>
          <p:nvPr>
            <p:ph idx="1"/>
          </p:nvPr>
        </p:nvSpPr>
        <p:spPr/>
        <p:txBody>
          <a:bodyPr/>
          <a:lstStyle/>
          <a:p>
            <a:r>
              <a:rPr lang="en-US"/>
              <a:t>All invited to the Scholars' Lab slack</a:t>
            </a:r>
          </a:p>
          <a:p>
            <a:r>
              <a:rPr lang="en-US"/>
              <a:t>Feel free to make your own channels, but also good to be public</a:t>
            </a:r>
          </a:p>
          <a:p>
            <a:r>
              <a:rPr lang="en-US"/>
              <a:t>Anything we post you're welcome to chime in on</a:t>
            </a:r>
          </a:p>
          <a:p>
            <a:r>
              <a:rPr lang="en-US"/>
              <a:t>DH Slack - </a:t>
            </a:r>
            <a:r>
              <a:rPr lang="en-US" u="sng">
                <a:hlinkClick r:id="rId2"/>
              </a:rPr>
              <a:t>tinyurl.com/DHslack</a:t>
            </a:r>
            <a:endParaRPr lang="en-US" u="sng"/>
          </a:p>
          <a:p>
            <a:r>
              <a:rPr lang="en-US"/>
              <a:t>Amanda thoughts?</a:t>
            </a:r>
          </a:p>
        </p:txBody>
      </p:sp>
    </p:spTree>
    <p:extLst>
      <p:ext uri="{BB962C8B-B14F-4D97-AF65-F5344CB8AC3E}">
        <p14:creationId xmlns:p14="http://schemas.microsoft.com/office/powerpoint/2010/main" val="23628639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27D7AD6-C963-3446-9BB7-E1678973B4C2}"/>
              </a:ext>
            </a:extLst>
          </p:cNvPr>
          <p:cNvPicPr>
            <a:picLocks noChangeAspect="1"/>
          </p:cNvPicPr>
          <p:nvPr/>
        </p:nvPicPr>
        <p:blipFill>
          <a:blip r:embed="rId2"/>
          <a:stretch>
            <a:fillRect/>
          </a:stretch>
        </p:blipFill>
        <p:spPr>
          <a:xfrm>
            <a:off x="0" y="-270933"/>
            <a:ext cx="12196506" cy="8128000"/>
          </a:xfrm>
          <a:prstGeom prst="rect">
            <a:avLst/>
          </a:prstGeom>
        </p:spPr>
      </p:pic>
    </p:spTree>
    <p:extLst>
      <p:ext uri="{BB962C8B-B14F-4D97-AF65-F5344CB8AC3E}">
        <p14:creationId xmlns:p14="http://schemas.microsoft.com/office/powerpoint/2010/main" val="26186112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17AE19-CAE4-314C-80BE-EC598C95861A}"/>
              </a:ext>
            </a:extLst>
          </p:cNvPr>
          <p:cNvSpPr>
            <a:spLocks noGrp="1"/>
          </p:cNvSpPr>
          <p:nvPr>
            <p:ph type="title"/>
          </p:nvPr>
        </p:nvSpPr>
        <p:spPr/>
        <p:txBody>
          <a:bodyPr/>
          <a:lstStyle/>
          <a:p>
            <a:r>
              <a:rPr lang="en-US"/>
              <a:t>Models we've worked with</a:t>
            </a:r>
          </a:p>
        </p:txBody>
      </p:sp>
      <p:sp>
        <p:nvSpPr>
          <p:cNvPr id="3" name="Content Placeholder 2">
            <a:extLst>
              <a:ext uri="{FF2B5EF4-FFF2-40B4-BE49-F238E27FC236}">
                <a16:creationId xmlns:a16="http://schemas.microsoft.com/office/drawing/2014/main" id="{578D8A3B-56BA-AA49-B1DB-E9AA7D2F3DC2}"/>
              </a:ext>
            </a:extLst>
          </p:cNvPr>
          <p:cNvSpPr>
            <a:spLocks noGrp="1"/>
          </p:cNvSpPr>
          <p:nvPr>
            <p:ph idx="1"/>
          </p:nvPr>
        </p:nvSpPr>
        <p:spPr/>
        <p:txBody>
          <a:bodyPr>
            <a:normAutofit lnSpcReduction="10000"/>
          </a:bodyPr>
          <a:lstStyle/>
          <a:p>
            <a:r>
              <a:rPr lang="en-US"/>
              <a:t>Year-long (or more) project where we give the thing, more or less</a:t>
            </a:r>
          </a:p>
          <a:p>
            <a:pPr lvl="1"/>
            <a:r>
              <a:rPr lang="en-US"/>
              <a:t>Prism – prism.scholarslab.org</a:t>
            </a:r>
          </a:p>
          <a:p>
            <a:pPr lvl="1"/>
            <a:r>
              <a:rPr lang="en-US"/>
              <a:t>Ivanhoe – ivanhoe.scholarslab.org</a:t>
            </a:r>
          </a:p>
          <a:p>
            <a:r>
              <a:rPr lang="en-US"/>
              <a:t>Pros</a:t>
            </a:r>
          </a:p>
          <a:p>
            <a:pPr lvl="1"/>
            <a:r>
              <a:rPr lang="en-US"/>
              <a:t>Intervention often feels more realized</a:t>
            </a:r>
          </a:p>
          <a:p>
            <a:pPr lvl="1"/>
            <a:r>
              <a:rPr lang="en-US"/>
              <a:t>Deep on a single technology</a:t>
            </a:r>
          </a:p>
          <a:p>
            <a:pPr lvl="1"/>
            <a:r>
              <a:rPr lang="en-US"/>
              <a:t>Predictable tech stack (easy to plan)</a:t>
            </a:r>
          </a:p>
          <a:p>
            <a:r>
              <a:rPr lang="en-US"/>
              <a:t>Cons</a:t>
            </a:r>
          </a:p>
          <a:p>
            <a:pPr lvl="1"/>
            <a:r>
              <a:rPr lang="en-US"/>
              <a:t>Students less invested</a:t>
            </a:r>
          </a:p>
          <a:p>
            <a:pPr lvl="1"/>
            <a:r>
              <a:rPr lang="en-US"/>
              <a:t>Students less empowered</a:t>
            </a:r>
          </a:p>
          <a:p>
            <a:pPr lvl="1"/>
            <a:r>
              <a:rPr lang="en-US"/>
              <a:t>Deep on a single technology </a:t>
            </a:r>
          </a:p>
          <a:p>
            <a:pPr lvl="1"/>
            <a:endParaRPr lang="en-US"/>
          </a:p>
        </p:txBody>
      </p:sp>
    </p:spTree>
    <p:extLst>
      <p:ext uri="{BB962C8B-B14F-4D97-AF65-F5344CB8AC3E}">
        <p14:creationId xmlns:p14="http://schemas.microsoft.com/office/powerpoint/2010/main" val="26175198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17AE19-CAE4-314C-80BE-EC598C95861A}"/>
              </a:ext>
            </a:extLst>
          </p:cNvPr>
          <p:cNvSpPr>
            <a:spLocks noGrp="1"/>
          </p:cNvSpPr>
          <p:nvPr>
            <p:ph type="title"/>
          </p:nvPr>
        </p:nvSpPr>
        <p:spPr/>
        <p:txBody>
          <a:bodyPr/>
          <a:lstStyle/>
          <a:p>
            <a:r>
              <a:rPr lang="en-US"/>
              <a:t>Models we've worked with</a:t>
            </a:r>
          </a:p>
        </p:txBody>
      </p:sp>
      <p:sp>
        <p:nvSpPr>
          <p:cNvPr id="3" name="Content Placeholder 2">
            <a:extLst>
              <a:ext uri="{FF2B5EF4-FFF2-40B4-BE49-F238E27FC236}">
                <a16:creationId xmlns:a16="http://schemas.microsoft.com/office/drawing/2014/main" id="{578D8A3B-56BA-AA49-B1DB-E9AA7D2F3DC2}"/>
              </a:ext>
            </a:extLst>
          </p:cNvPr>
          <p:cNvSpPr>
            <a:spLocks noGrp="1"/>
          </p:cNvSpPr>
          <p:nvPr>
            <p:ph idx="1"/>
          </p:nvPr>
        </p:nvSpPr>
        <p:spPr/>
        <p:txBody>
          <a:bodyPr>
            <a:normAutofit fontScale="92500" lnSpcReduction="20000"/>
          </a:bodyPr>
          <a:lstStyle/>
          <a:p>
            <a:r>
              <a:rPr lang="en-US"/>
              <a:t>Year-long project where we have the students generate the thing</a:t>
            </a:r>
          </a:p>
          <a:p>
            <a:pPr lvl="1"/>
            <a:r>
              <a:rPr lang="en-US"/>
              <a:t>Clockwork – clockwork.scholarslab.org</a:t>
            </a:r>
          </a:p>
          <a:p>
            <a:pPr lvl="1"/>
            <a:r>
              <a:rPr lang="en-US"/>
              <a:t>Dash-Amerikan -  dashamerikan.scholarslab.org</a:t>
            </a:r>
          </a:p>
          <a:p>
            <a:pPr lvl="1"/>
            <a:r>
              <a:rPr lang="en-US"/>
              <a:t>UVA Reveal - reveal.scholarslab.org</a:t>
            </a:r>
          </a:p>
          <a:p>
            <a:r>
              <a:rPr lang="en-US"/>
              <a:t>Pros</a:t>
            </a:r>
          </a:p>
          <a:p>
            <a:pPr lvl="1"/>
            <a:r>
              <a:rPr lang="en-US"/>
              <a:t>Students are empowered</a:t>
            </a:r>
          </a:p>
          <a:p>
            <a:pPr lvl="1"/>
            <a:r>
              <a:rPr lang="en-US"/>
              <a:t>Some students are invested (the talkers)</a:t>
            </a:r>
          </a:p>
          <a:p>
            <a:pPr lvl="1"/>
            <a:r>
              <a:rPr lang="en-US"/>
              <a:t>Deep on a single technology</a:t>
            </a:r>
          </a:p>
          <a:p>
            <a:r>
              <a:rPr lang="en-US"/>
              <a:t>Cons</a:t>
            </a:r>
          </a:p>
          <a:p>
            <a:pPr lvl="1"/>
            <a:r>
              <a:rPr lang="en-US"/>
              <a:t>Difficult to support</a:t>
            </a:r>
          </a:p>
          <a:p>
            <a:pPr lvl="1"/>
            <a:r>
              <a:rPr lang="en-US"/>
              <a:t>Intervention less realized</a:t>
            </a:r>
          </a:p>
          <a:p>
            <a:pPr lvl="1"/>
            <a:r>
              <a:rPr lang="en-US"/>
              <a:t>Deep on a single technology</a:t>
            </a:r>
          </a:p>
          <a:p>
            <a:pPr lvl="1"/>
            <a:r>
              <a:rPr lang="en-US"/>
              <a:t>Most students still not invested</a:t>
            </a:r>
          </a:p>
        </p:txBody>
      </p:sp>
    </p:spTree>
    <p:extLst>
      <p:ext uri="{BB962C8B-B14F-4D97-AF65-F5344CB8AC3E}">
        <p14:creationId xmlns:p14="http://schemas.microsoft.com/office/powerpoint/2010/main" val="22300111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5816BE3-BF66-B349-8263-8288AEB85EBB}"/>
              </a:ext>
            </a:extLst>
          </p:cNvPr>
          <p:cNvPicPr>
            <a:picLocks noChangeAspect="1"/>
          </p:cNvPicPr>
          <p:nvPr/>
        </p:nvPicPr>
        <p:blipFill>
          <a:blip r:embed="rId3"/>
          <a:stretch>
            <a:fillRect/>
          </a:stretch>
        </p:blipFill>
        <p:spPr>
          <a:xfrm>
            <a:off x="2724150" y="0"/>
            <a:ext cx="9144000" cy="6858000"/>
          </a:xfrm>
          <a:prstGeom prst="rect">
            <a:avLst/>
          </a:prstGeom>
        </p:spPr>
      </p:pic>
      <p:pic>
        <p:nvPicPr>
          <p:cNvPr id="6" name="Picture 5">
            <a:extLst>
              <a:ext uri="{FF2B5EF4-FFF2-40B4-BE49-F238E27FC236}">
                <a16:creationId xmlns:a16="http://schemas.microsoft.com/office/drawing/2014/main" id="{299D0ED2-89B7-6F47-8BB5-7D0459B4F3DA}"/>
              </a:ext>
            </a:extLst>
          </p:cNvPr>
          <p:cNvPicPr>
            <a:picLocks noChangeAspect="1"/>
          </p:cNvPicPr>
          <p:nvPr/>
        </p:nvPicPr>
        <p:blipFill>
          <a:blip r:embed="rId4"/>
          <a:stretch>
            <a:fillRect/>
          </a:stretch>
        </p:blipFill>
        <p:spPr>
          <a:xfrm>
            <a:off x="0" y="0"/>
            <a:ext cx="3334703" cy="6858000"/>
          </a:xfrm>
          <a:prstGeom prst="rect">
            <a:avLst/>
          </a:prstGeom>
        </p:spPr>
      </p:pic>
    </p:spTree>
    <p:extLst>
      <p:ext uri="{BB962C8B-B14F-4D97-AF65-F5344CB8AC3E}">
        <p14:creationId xmlns:p14="http://schemas.microsoft.com/office/powerpoint/2010/main" val="295049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B15751-A84E-2F4F-911B-4C0D7E5B0F34}"/>
              </a:ext>
            </a:extLst>
          </p:cNvPr>
          <p:cNvSpPr>
            <a:spLocks noGrp="1"/>
          </p:cNvSpPr>
          <p:nvPr>
            <p:ph type="title"/>
          </p:nvPr>
        </p:nvSpPr>
        <p:spPr/>
        <p:txBody>
          <a:bodyPr/>
          <a:lstStyle/>
          <a:p>
            <a:r>
              <a:rPr lang="en-US"/>
              <a:t>Now</a:t>
            </a:r>
          </a:p>
        </p:txBody>
      </p:sp>
      <p:sp>
        <p:nvSpPr>
          <p:cNvPr id="3" name="Content Placeholder 2">
            <a:extLst>
              <a:ext uri="{FF2B5EF4-FFF2-40B4-BE49-F238E27FC236}">
                <a16:creationId xmlns:a16="http://schemas.microsoft.com/office/drawing/2014/main" id="{895A678B-4498-DE45-9292-D83507167A98}"/>
              </a:ext>
            </a:extLst>
          </p:cNvPr>
          <p:cNvSpPr>
            <a:spLocks noGrp="1"/>
          </p:cNvSpPr>
          <p:nvPr>
            <p:ph idx="1"/>
          </p:nvPr>
        </p:nvSpPr>
        <p:spPr/>
        <p:txBody>
          <a:bodyPr/>
          <a:lstStyle/>
          <a:p>
            <a:r>
              <a:rPr lang="en-US"/>
              <a:t>Split the difference</a:t>
            </a:r>
          </a:p>
          <a:p>
            <a:r>
              <a:rPr lang="en-US"/>
              <a:t>Portfolio of experiences</a:t>
            </a:r>
          </a:p>
          <a:p>
            <a:pPr lvl="1"/>
            <a:r>
              <a:rPr lang="en-US"/>
              <a:t>Some more guided, some more independently grown</a:t>
            </a:r>
          </a:p>
          <a:p>
            <a:r>
              <a:rPr lang="en-US"/>
              <a:t>Fall</a:t>
            </a:r>
          </a:p>
          <a:p>
            <a:pPr lvl="1"/>
            <a:r>
              <a:rPr lang="en-US"/>
              <a:t>Three assignemnts – Charter, Workshop, Project Proposal</a:t>
            </a:r>
          </a:p>
          <a:p>
            <a:pPr lvl="1"/>
            <a:r>
              <a:rPr lang="en-US"/>
              <a:t>Various shades of group/independent/paired</a:t>
            </a:r>
          </a:p>
          <a:p>
            <a:r>
              <a:rPr lang="en-US"/>
              <a:t>Spring</a:t>
            </a:r>
          </a:p>
          <a:p>
            <a:pPr lvl="1"/>
            <a:r>
              <a:rPr lang="en-US"/>
              <a:t>Semester-long collaborative project with variable outcomes</a:t>
            </a:r>
          </a:p>
          <a:p>
            <a:pPr lvl="1"/>
            <a:r>
              <a:rPr lang="en-US"/>
              <a:t>Equity Atlas</a:t>
            </a:r>
          </a:p>
        </p:txBody>
      </p:sp>
    </p:spTree>
    <p:extLst>
      <p:ext uri="{BB962C8B-B14F-4D97-AF65-F5344CB8AC3E}">
        <p14:creationId xmlns:p14="http://schemas.microsoft.com/office/powerpoint/2010/main" val="1272800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C266D-B579-204A-8477-3B6ED2D8EBE8}"/>
              </a:ext>
            </a:extLst>
          </p:cNvPr>
          <p:cNvSpPr>
            <a:spLocks noGrp="1"/>
          </p:cNvSpPr>
          <p:nvPr>
            <p:ph type="title"/>
          </p:nvPr>
        </p:nvSpPr>
        <p:spPr/>
        <p:txBody>
          <a:bodyPr/>
          <a:lstStyle/>
          <a:p>
            <a:r>
              <a:rPr lang="en-US"/>
              <a:t>Charter</a:t>
            </a:r>
          </a:p>
        </p:txBody>
      </p:sp>
      <p:sp>
        <p:nvSpPr>
          <p:cNvPr id="3" name="Content Placeholder 2">
            <a:extLst>
              <a:ext uri="{FF2B5EF4-FFF2-40B4-BE49-F238E27FC236}">
                <a16:creationId xmlns:a16="http://schemas.microsoft.com/office/drawing/2014/main" id="{C08D5FB7-192A-BE43-9C08-F17AF7EE176A}"/>
              </a:ext>
            </a:extLst>
          </p:cNvPr>
          <p:cNvSpPr>
            <a:spLocks noGrp="1"/>
          </p:cNvSpPr>
          <p:nvPr>
            <p:ph idx="1"/>
          </p:nvPr>
        </p:nvSpPr>
        <p:spPr/>
        <p:txBody>
          <a:bodyPr/>
          <a:lstStyle/>
          <a:p>
            <a:r>
              <a:rPr lang="en-US"/>
              <a:t>Group-authored statement</a:t>
            </a:r>
          </a:p>
          <a:p>
            <a:r>
              <a:rPr lang="en-US"/>
              <a:t>Values</a:t>
            </a:r>
          </a:p>
          <a:p>
            <a:r>
              <a:rPr lang="en-US"/>
              <a:t>Goals</a:t>
            </a:r>
          </a:p>
          <a:p>
            <a:r>
              <a:rPr lang="en-US"/>
              <a:t>Feelings</a:t>
            </a:r>
          </a:p>
          <a:p>
            <a:r>
              <a:rPr lang="en-US"/>
              <a:t>Ronda will share more</a:t>
            </a:r>
          </a:p>
        </p:txBody>
      </p:sp>
      <p:pic>
        <p:nvPicPr>
          <p:cNvPr id="8" name="Picture 7">
            <a:extLst>
              <a:ext uri="{FF2B5EF4-FFF2-40B4-BE49-F238E27FC236}">
                <a16:creationId xmlns:a16="http://schemas.microsoft.com/office/drawing/2014/main" id="{1E190502-A33C-3D4C-A45E-1C6940F71481}"/>
              </a:ext>
            </a:extLst>
          </p:cNvPr>
          <p:cNvPicPr>
            <a:picLocks noChangeAspect="1"/>
          </p:cNvPicPr>
          <p:nvPr/>
        </p:nvPicPr>
        <p:blipFill>
          <a:blip r:embed="rId2"/>
          <a:stretch>
            <a:fillRect/>
          </a:stretch>
        </p:blipFill>
        <p:spPr>
          <a:xfrm rot="5400000">
            <a:off x="5113020" y="857250"/>
            <a:ext cx="6858000" cy="5143500"/>
          </a:xfrm>
          <a:prstGeom prst="rect">
            <a:avLst/>
          </a:prstGeom>
        </p:spPr>
      </p:pic>
    </p:spTree>
    <p:extLst>
      <p:ext uri="{BB962C8B-B14F-4D97-AF65-F5344CB8AC3E}">
        <p14:creationId xmlns:p14="http://schemas.microsoft.com/office/powerpoint/2010/main" val="1595364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0FCB96-636C-1D4A-9E5A-8BEA102AC5E2}"/>
              </a:ext>
            </a:extLst>
          </p:cNvPr>
          <p:cNvSpPr>
            <a:spLocks noGrp="1"/>
          </p:cNvSpPr>
          <p:nvPr>
            <p:ph type="title"/>
          </p:nvPr>
        </p:nvSpPr>
        <p:spPr/>
        <p:txBody>
          <a:bodyPr/>
          <a:lstStyle/>
          <a:p>
            <a:r>
              <a:rPr lang="en-US"/>
              <a:t>Workshop</a:t>
            </a:r>
          </a:p>
        </p:txBody>
      </p:sp>
      <p:sp>
        <p:nvSpPr>
          <p:cNvPr id="3" name="Content Placeholder 2">
            <a:extLst>
              <a:ext uri="{FF2B5EF4-FFF2-40B4-BE49-F238E27FC236}">
                <a16:creationId xmlns:a16="http://schemas.microsoft.com/office/drawing/2014/main" id="{55272F30-1AA6-9943-8784-E311D9877BED}"/>
              </a:ext>
            </a:extLst>
          </p:cNvPr>
          <p:cNvSpPr>
            <a:spLocks noGrp="1"/>
          </p:cNvSpPr>
          <p:nvPr>
            <p:ph idx="1"/>
          </p:nvPr>
        </p:nvSpPr>
        <p:spPr/>
        <p:txBody>
          <a:bodyPr/>
          <a:lstStyle/>
          <a:p>
            <a:r>
              <a:rPr lang="en-US"/>
              <a:t>Lightweight workshops, piloted together</a:t>
            </a:r>
          </a:p>
          <a:p>
            <a:r>
              <a:rPr lang="en-US"/>
              <a:t>Teaching to learn</a:t>
            </a:r>
          </a:p>
          <a:p>
            <a:r>
              <a:rPr lang="en-US"/>
              <a:t>Opportunities to share them at W&amp;L</a:t>
            </a:r>
          </a:p>
          <a:p>
            <a:r>
              <a:rPr lang="en-US"/>
              <a:t>Also could have an audience here!</a:t>
            </a:r>
          </a:p>
          <a:p>
            <a:pPr lvl="1"/>
            <a:r>
              <a:rPr lang="en-US"/>
              <a:t>DH Roadshow</a:t>
            </a:r>
          </a:p>
        </p:txBody>
      </p:sp>
    </p:spTree>
    <p:extLst>
      <p:ext uri="{BB962C8B-B14F-4D97-AF65-F5344CB8AC3E}">
        <p14:creationId xmlns:p14="http://schemas.microsoft.com/office/powerpoint/2010/main" val="37425328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78BE8-8D5C-244B-B29A-D73238D8EF84}"/>
              </a:ext>
            </a:extLst>
          </p:cNvPr>
          <p:cNvSpPr>
            <a:spLocks noGrp="1"/>
          </p:cNvSpPr>
          <p:nvPr>
            <p:ph type="title"/>
          </p:nvPr>
        </p:nvSpPr>
        <p:spPr>
          <a:xfrm>
            <a:off x="6896098" y="526982"/>
            <a:ext cx="3286540" cy="1213610"/>
          </a:xfrm>
        </p:spPr>
        <p:txBody>
          <a:bodyPr/>
          <a:lstStyle/>
          <a:p>
            <a:r>
              <a:rPr lang="en-US"/>
              <a:t>Introductions</a:t>
            </a:r>
          </a:p>
        </p:txBody>
      </p:sp>
      <p:sp>
        <p:nvSpPr>
          <p:cNvPr id="3" name="Content Placeholder 2">
            <a:extLst>
              <a:ext uri="{FF2B5EF4-FFF2-40B4-BE49-F238E27FC236}">
                <a16:creationId xmlns:a16="http://schemas.microsoft.com/office/drawing/2014/main" id="{97AC6781-471C-E342-B277-2B7A0D0AC908}"/>
              </a:ext>
            </a:extLst>
          </p:cNvPr>
          <p:cNvSpPr>
            <a:spLocks noGrp="1"/>
          </p:cNvSpPr>
          <p:nvPr>
            <p:ph idx="1"/>
          </p:nvPr>
        </p:nvSpPr>
        <p:spPr>
          <a:xfrm>
            <a:off x="6896098" y="1740592"/>
            <a:ext cx="4924841" cy="4034668"/>
          </a:xfrm>
        </p:spPr>
        <p:txBody>
          <a:bodyPr/>
          <a:lstStyle/>
          <a:p>
            <a:r>
              <a:rPr lang="en-US"/>
              <a:t>Name</a:t>
            </a:r>
          </a:p>
          <a:p>
            <a:r>
              <a:rPr lang="en-US"/>
              <a:t>Department / what you do</a:t>
            </a:r>
          </a:p>
          <a:p>
            <a:r>
              <a:rPr lang="en-US"/>
              <a:t>Something else about you</a:t>
            </a:r>
          </a:p>
        </p:txBody>
      </p:sp>
      <p:pic>
        <p:nvPicPr>
          <p:cNvPr id="4" name="Picture 3">
            <a:extLst>
              <a:ext uri="{FF2B5EF4-FFF2-40B4-BE49-F238E27FC236}">
                <a16:creationId xmlns:a16="http://schemas.microsoft.com/office/drawing/2014/main" id="{BF3282F0-F643-7046-AAEB-7F3CCA7A4859}"/>
              </a:ext>
            </a:extLst>
          </p:cNvPr>
          <p:cNvPicPr>
            <a:picLocks noChangeAspect="1"/>
          </p:cNvPicPr>
          <p:nvPr/>
        </p:nvPicPr>
        <p:blipFill>
          <a:blip r:embed="rId2"/>
          <a:stretch>
            <a:fillRect/>
          </a:stretch>
        </p:blipFill>
        <p:spPr>
          <a:xfrm>
            <a:off x="0" y="0"/>
            <a:ext cx="6858000" cy="6858000"/>
          </a:xfrm>
          <a:prstGeom prst="rect">
            <a:avLst/>
          </a:prstGeom>
        </p:spPr>
      </p:pic>
    </p:spTree>
    <p:extLst>
      <p:ext uri="{BB962C8B-B14F-4D97-AF65-F5344CB8AC3E}">
        <p14:creationId xmlns:p14="http://schemas.microsoft.com/office/powerpoint/2010/main" val="12057764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CCFBF8-3E21-1E49-A72D-87E690369ED8}"/>
              </a:ext>
            </a:extLst>
          </p:cNvPr>
          <p:cNvSpPr>
            <a:spLocks noGrp="1"/>
          </p:cNvSpPr>
          <p:nvPr>
            <p:ph type="title"/>
          </p:nvPr>
        </p:nvSpPr>
        <p:spPr/>
        <p:txBody>
          <a:bodyPr/>
          <a:lstStyle/>
          <a:p>
            <a:r>
              <a:rPr lang="en-US"/>
              <a:t>Project Proposal</a:t>
            </a:r>
          </a:p>
        </p:txBody>
      </p:sp>
      <p:sp>
        <p:nvSpPr>
          <p:cNvPr id="3" name="Content Placeholder 2">
            <a:extLst>
              <a:ext uri="{FF2B5EF4-FFF2-40B4-BE49-F238E27FC236}">
                <a16:creationId xmlns:a16="http://schemas.microsoft.com/office/drawing/2014/main" id="{32D0A390-C32E-AF40-9CEF-8B42A29FB511}"/>
              </a:ext>
            </a:extLst>
          </p:cNvPr>
          <p:cNvSpPr>
            <a:spLocks noGrp="1"/>
          </p:cNvSpPr>
          <p:nvPr>
            <p:ph idx="1"/>
          </p:nvPr>
        </p:nvSpPr>
        <p:spPr/>
        <p:txBody>
          <a:bodyPr/>
          <a:lstStyle/>
          <a:p>
            <a:r>
              <a:rPr lang="en-US"/>
              <a:t>Third phase – begin shaping plans for the spring together</a:t>
            </a:r>
          </a:p>
          <a:p>
            <a:r>
              <a:rPr lang="en-US"/>
              <a:t>Also a chance to make a personal proposal for going further</a:t>
            </a:r>
          </a:p>
          <a:p>
            <a:r>
              <a:rPr lang="en-US"/>
              <a:t>Incorporate some aspects of project management</a:t>
            </a:r>
          </a:p>
          <a:p>
            <a:r>
              <a:rPr lang="en-US"/>
              <a:t>Something to follow up on this year and in the future</a:t>
            </a:r>
          </a:p>
        </p:txBody>
      </p:sp>
    </p:spTree>
    <p:extLst>
      <p:ext uri="{BB962C8B-B14F-4D97-AF65-F5344CB8AC3E}">
        <p14:creationId xmlns:p14="http://schemas.microsoft.com/office/powerpoint/2010/main" val="130939473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C1404FF-37C7-8348-8E6D-FE15DEBB605A}"/>
              </a:ext>
            </a:extLst>
          </p:cNvPr>
          <p:cNvPicPr>
            <a:picLocks noChangeAspect="1"/>
          </p:cNvPicPr>
          <p:nvPr/>
        </p:nvPicPr>
        <p:blipFill>
          <a:blip r:embed="rId3"/>
          <a:stretch>
            <a:fillRect/>
          </a:stretch>
        </p:blipFill>
        <p:spPr>
          <a:xfrm>
            <a:off x="0" y="-836907"/>
            <a:ext cx="12198959" cy="8136610"/>
          </a:xfrm>
          <a:prstGeom prst="rect">
            <a:avLst/>
          </a:prstGeom>
        </p:spPr>
      </p:pic>
    </p:spTree>
    <p:extLst>
      <p:ext uri="{BB962C8B-B14F-4D97-AF65-F5344CB8AC3E}">
        <p14:creationId xmlns:p14="http://schemas.microsoft.com/office/powerpoint/2010/main" val="150937528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7D26D3-7007-2C43-9222-60BCF303E3DB}"/>
              </a:ext>
            </a:extLst>
          </p:cNvPr>
          <p:cNvSpPr>
            <a:spLocks noGrp="1"/>
          </p:cNvSpPr>
          <p:nvPr>
            <p:ph type="title"/>
          </p:nvPr>
        </p:nvSpPr>
        <p:spPr/>
        <p:txBody>
          <a:bodyPr/>
          <a:lstStyle/>
          <a:p>
            <a:r>
              <a:rPr lang="en-US"/>
              <a:t>Spring Outcome</a:t>
            </a:r>
          </a:p>
        </p:txBody>
      </p:sp>
      <p:sp>
        <p:nvSpPr>
          <p:cNvPr id="3" name="Content Placeholder 2">
            <a:extLst>
              <a:ext uri="{FF2B5EF4-FFF2-40B4-BE49-F238E27FC236}">
                <a16:creationId xmlns:a16="http://schemas.microsoft.com/office/drawing/2014/main" id="{81D41A1A-2AD1-3743-8074-10915BFB40EC}"/>
              </a:ext>
            </a:extLst>
          </p:cNvPr>
          <p:cNvSpPr>
            <a:spLocks noGrp="1"/>
          </p:cNvSpPr>
          <p:nvPr>
            <p:ph idx="1"/>
          </p:nvPr>
        </p:nvSpPr>
        <p:spPr/>
        <p:txBody>
          <a:bodyPr/>
          <a:lstStyle/>
          <a:p>
            <a:r>
              <a:rPr lang="en-US"/>
              <a:t>Project - Equity Atlas</a:t>
            </a:r>
          </a:p>
          <a:p>
            <a:pPr lvl="1"/>
            <a:r>
              <a:rPr lang="en-US"/>
              <a:t>Rebecca and Michele will discuss soon</a:t>
            </a:r>
          </a:p>
          <a:p>
            <a:pPr lvl="1"/>
            <a:r>
              <a:rPr lang="en-US"/>
              <a:t>An intervention in how to visualize information related to inequality and opportunity by mapping or working with data and information.</a:t>
            </a:r>
          </a:p>
          <a:p>
            <a:r>
              <a:rPr lang="en-US"/>
              <a:t>Charlottesville housing in particular</a:t>
            </a:r>
          </a:p>
          <a:p>
            <a:r>
              <a:rPr lang="en-US"/>
              <a:t>Online public domain toolkit taking things further</a:t>
            </a:r>
          </a:p>
          <a:p>
            <a:r>
              <a:rPr lang="en-US"/>
              <a:t>Give your workshops</a:t>
            </a:r>
          </a:p>
          <a:p>
            <a:r>
              <a:rPr lang="en-US"/>
              <a:t>Public presentation on the group project in late May</a:t>
            </a:r>
          </a:p>
        </p:txBody>
      </p:sp>
    </p:spTree>
    <p:extLst>
      <p:ext uri="{BB962C8B-B14F-4D97-AF65-F5344CB8AC3E}">
        <p14:creationId xmlns:p14="http://schemas.microsoft.com/office/powerpoint/2010/main" val="115186552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F83CDEA-BAAB-154F-A3B9-B5EE9DAAC0CF}"/>
              </a:ext>
            </a:extLst>
          </p:cNvPr>
          <p:cNvPicPr>
            <a:picLocks noChangeAspect="1"/>
          </p:cNvPicPr>
          <p:nvPr/>
        </p:nvPicPr>
        <p:blipFill>
          <a:blip r:embed="rId2"/>
          <a:stretch>
            <a:fillRect/>
          </a:stretch>
        </p:blipFill>
        <p:spPr>
          <a:xfrm>
            <a:off x="0" y="-541129"/>
            <a:ext cx="12192000" cy="8128000"/>
          </a:xfrm>
          <a:prstGeom prst="rect">
            <a:avLst/>
          </a:prstGeom>
        </p:spPr>
      </p:pic>
    </p:spTree>
    <p:extLst>
      <p:ext uri="{BB962C8B-B14F-4D97-AF65-F5344CB8AC3E}">
        <p14:creationId xmlns:p14="http://schemas.microsoft.com/office/powerpoint/2010/main" val="118894035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DF495E-84D5-9E40-976B-73861659EDBA}"/>
              </a:ext>
            </a:extLst>
          </p:cNvPr>
          <p:cNvSpPr>
            <a:spLocks noGrp="1"/>
          </p:cNvSpPr>
          <p:nvPr>
            <p:ph type="title"/>
          </p:nvPr>
        </p:nvSpPr>
        <p:spPr/>
        <p:txBody>
          <a:bodyPr/>
          <a:lstStyle/>
          <a:p>
            <a:r>
              <a:rPr lang="en-US"/>
              <a:t>Questions and First Discussions</a:t>
            </a:r>
          </a:p>
        </p:txBody>
      </p:sp>
      <p:sp>
        <p:nvSpPr>
          <p:cNvPr id="3" name="Content Placeholder 2">
            <a:extLst>
              <a:ext uri="{FF2B5EF4-FFF2-40B4-BE49-F238E27FC236}">
                <a16:creationId xmlns:a16="http://schemas.microsoft.com/office/drawing/2014/main" id="{26E52411-5AC6-C042-9044-409E886337D3}"/>
              </a:ext>
            </a:extLst>
          </p:cNvPr>
          <p:cNvSpPr>
            <a:spLocks noGrp="1"/>
          </p:cNvSpPr>
          <p:nvPr>
            <p:ph idx="1"/>
          </p:nvPr>
        </p:nvSpPr>
        <p:spPr/>
        <p:txBody>
          <a:bodyPr/>
          <a:lstStyle/>
          <a:p>
            <a:pPr marL="0" indent="0">
              <a:buNone/>
            </a:pPr>
            <a:endParaRPr lang="en-US"/>
          </a:p>
        </p:txBody>
      </p:sp>
    </p:spTree>
    <p:extLst>
      <p:ext uri="{BB962C8B-B14F-4D97-AF65-F5344CB8AC3E}">
        <p14:creationId xmlns:p14="http://schemas.microsoft.com/office/powerpoint/2010/main" val="26778646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9E301-1607-A94A-8EBF-41C0C16051B0}"/>
              </a:ext>
            </a:extLst>
          </p:cNvPr>
          <p:cNvSpPr>
            <a:spLocks noGrp="1"/>
          </p:cNvSpPr>
          <p:nvPr>
            <p:ph type="title"/>
          </p:nvPr>
        </p:nvSpPr>
        <p:spPr/>
        <p:txBody>
          <a:bodyPr/>
          <a:lstStyle/>
          <a:p>
            <a:r>
              <a:rPr lang="en-US"/>
              <a:t>Spaces and Expectations</a:t>
            </a:r>
          </a:p>
        </p:txBody>
      </p:sp>
      <p:sp>
        <p:nvSpPr>
          <p:cNvPr id="3" name="Content Placeholder 2">
            <a:extLst>
              <a:ext uri="{FF2B5EF4-FFF2-40B4-BE49-F238E27FC236}">
                <a16:creationId xmlns:a16="http://schemas.microsoft.com/office/drawing/2014/main" id="{2E00083A-9EF7-1E46-ACAD-13A0B6536E19}"/>
              </a:ext>
            </a:extLst>
          </p:cNvPr>
          <p:cNvSpPr>
            <a:spLocks noGrp="1"/>
          </p:cNvSpPr>
          <p:nvPr>
            <p:ph idx="1"/>
          </p:nvPr>
        </p:nvSpPr>
        <p:spPr/>
        <p:txBody>
          <a:bodyPr/>
          <a:lstStyle/>
          <a:p>
            <a:r>
              <a:rPr lang="en-US"/>
              <a:t>We'll be in the fellows lounge</a:t>
            </a:r>
          </a:p>
          <a:p>
            <a:r>
              <a:rPr lang="en-US"/>
              <a:t>Up to date info here - praxis.scholarslab.org/curriculum/</a:t>
            </a:r>
          </a:p>
          <a:p>
            <a:r>
              <a:rPr lang="en-US"/>
              <a:t>10 hours a week / 3 hours in session together</a:t>
            </a:r>
          </a:p>
          <a:p>
            <a:pPr lvl="1"/>
            <a:r>
              <a:rPr lang="en-US"/>
              <a:t>Tuesdays from 1-2 and Wednesdays from 1-3</a:t>
            </a:r>
          </a:p>
          <a:p>
            <a:pPr lvl="1"/>
            <a:r>
              <a:rPr lang="en-US"/>
              <a:t>R&amp;D Office Hours forthcoming</a:t>
            </a:r>
          </a:p>
          <a:p>
            <a:r>
              <a:rPr lang="en-US"/>
              <a:t>Accountable to each other</a:t>
            </a:r>
          </a:p>
          <a:p>
            <a:r>
              <a:rPr lang="en-US"/>
              <a:t>First and foremost, kindness and generosity</a:t>
            </a:r>
          </a:p>
        </p:txBody>
      </p:sp>
    </p:spTree>
    <p:extLst>
      <p:ext uri="{BB962C8B-B14F-4D97-AF65-F5344CB8AC3E}">
        <p14:creationId xmlns:p14="http://schemas.microsoft.com/office/powerpoint/2010/main" val="8632241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138B0D-63F0-7B49-9BC6-2C4DD0CA8461}"/>
              </a:ext>
            </a:extLst>
          </p:cNvPr>
          <p:cNvSpPr>
            <a:spLocks noGrp="1"/>
          </p:cNvSpPr>
          <p:nvPr>
            <p:ph type="title"/>
          </p:nvPr>
        </p:nvSpPr>
        <p:spPr/>
        <p:txBody>
          <a:bodyPr/>
          <a:lstStyle/>
          <a:p>
            <a:r>
              <a:rPr lang="en-US"/>
              <a:t>Grad Lounge</a:t>
            </a:r>
          </a:p>
        </p:txBody>
      </p:sp>
      <p:pic>
        <p:nvPicPr>
          <p:cNvPr id="5" name="Content Placeholder 4">
            <a:extLst>
              <a:ext uri="{FF2B5EF4-FFF2-40B4-BE49-F238E27FC236}">
                <a16:creationId xmlns:a16="http://schemas.microsoft.com/office/drawing/2014/main" id="{CC92A7AC-E884-5947-95E6-8E71CB61DEE8}"/>
              </a:ext>
            </a:extLst>
          </p:cNvPr>
          <p:cNvPicPr>
            <a:picLocks noGrp="1" noChangeAspect="1"/>
          </p:cNvPicPr>
          <p:nvPr>
            <p:ph idx="1"/>
          </p:nvPr>
        </p:nvPicPr>
        <p:blipFill>
          <a:blip r:embed="rId3"/>
          <a:stretch>
            <a:fillRect/>
          </a:stretch>
        </p:blipFill>
        <p:spPr>
          <a:xfrm>
            <a:off x="0" y="-54239"/>
            <a:ext cx="12191999" cy="8111066"/>
          </a:xfrm>
        </p:spPr>
      </p:pic>
    </p:spTree>
    <p:extLst>
      <p:ext uri="{BB962C8B-B14F-4D97-AF65-F5344CB8AC3E}">
        <p14:creationId xmlns:p14="http://schemas.microsoft.com/office/powerpoint/2010/main" val="19746946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79F5F2-6C7E-9542-B342-3BC055357820}"/>
              </a:ext>
            </a:extLst>
          </p:cNvPr>
          <p:cNvSpPr>
            <a:spLocks noGrp="1"/>
          </p:cNvSpPr>
          <p:nvPr>
            <p:ph type="title"/>
          </p:nvPr>
        </p:nvSpPr>
        <p:spPr/>
        <p:txBody>
          <a:bodyPr/>
          <a:lstStyle/>
          <a:p>
            <a:r>
              <a:rPr lang="en-US"/>
              <a:t>Financial Logistics</a:t>
            </a:r>
          </a:p>
        </p:txBody>
      </p:sp>
      <p:sp>
        <p:nvSpPr>
          <p:cNvPr id="3" name="Content Placeholder 2">
            <a:extLst>
              <a:ext uri="{FF2B5EF4-FFF2-40B4-BE49-F238E27FC236}">
                <a16:creationId xmlns:a16="http://schemas.microsoft.com/office/drawing/2014/main" id="{1AD1E8FA-397B-294F-9895-4452644C97A9}"/>
              </a:ext>
            </a:extLst>
          </p:cNvPr>
          <p:cNvSpPr>
            <a:spLocks noGrp="1"/>
          </p:cNvSpPr>
          <p:nvPr>
            <p:ph idx="1"/>
          </p:nvPr>
        </p:nvSpPr>
        <p:spPr/>
        <p:txBody>
          <a:bodyPr/>
          <a:lstStyle/>
          <a:p>
            <a:r>
              <a:rPr lang="en-US"/>
              <a:t>If you get paid, let me know</a:t>
            </a:r>
          </a:p>
          <a:p>
            <a:r>
              <a:rPr lang="en-US"/>
              <a:t>If you think you should get paid but haven't, let me know</a:t>
            </a:r>
          </a:p>
          <a:p>
            <a:r>
              <a:rPr lang="en-US"/>
              <a:t>If you so much as sense an ill wind about finances, let me know</a:t>
            </a:r>
          </a:p>
          <a:p>
            <a:r>
              <a:rPr lang="en-US"/>
              <a:t>Better to be redundant than to be delayed</a:t>
            </a:r>
          </a:p>
          <a:p>
            <a:r>
              <a:rPr lang="en-US"/>
              <a:t>Let me know privately after session?</a:t>
            </a:r>
          </a:p>
        </p:txBody>
      </p:sp>
    </p:spTree>
    <p:extLst>
      <p:ext uri="{BB962C8B-B14F-4D97-AF65-F5344CB8AC3E}">
        <p14:creationId xmlns:p14="http://schemas.microsoft.com/office/powerpoint/2010/main" val="8787995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EC5C6D52-A81B-7A46-8D63-1944F920190E}"/>
              </a:ext>
            </a:extLst>
          </p:cNvPr>
          <p:cNvPicPr>
            <a:picLocks noGrp="1" noChangeAspect="1"/>
          </p:cNvPicPr>
          <p:nvPr>
            <p:ph idx="1"/>
          </p:nvPr>
        </p:nvPicPr>
        <p:blipFill>
          <a:blip r:embed="rId3"/>
          <a:stretch>
            <a:fillRect/>
          </a:stretch>
        </p:blipFill>
        <p:spPr>
          <a:xfrm>
            <a:off x="0" y="1698"/>
            <a:ext cx="7871791" cy="6856302"/>
          </a:xfrm>
          <a:prstGeom prst="rect">
            <a:avLst/>
          </a:prstGeom>
        </p:spPr>
      </p:pic>
      <p:sp>
        <p:nvSpPr>
          <p:cNvPr id="2" name="Title 1">
            <a:extLst>
              <a:ext uri="{FF2B5EF4-FFF2-40B4-BE49-F238E27FC236}">
                <a16:creationId xmlns:a16="http://schemas.microsoft.com/office/drawing/2014/main" id="{D869D51B-D94A-BC48-9645-E956D4B6EE12}"/>
              </a:ext>
            </a:extLst>
          </p:cNvPr>
          <p:cNvSpPr>
            <a:spLocks noGrp="1"/>
          </p:cNvSpPr>
          <p:nvPr>
            <p:ph type="title"/>
          </p:nvPr>
        </p:nvSpPr>
        <p:spPr>
          <a:xfrm>
            <a:off x="7871791" y="2889823"/>
            <a:ext cx="4320209" cy="1080052"/>
          </a:xfrm>
        </p:spPr>
        <p:txBody>
          <a:bodyPr>
            <a:normAutofit/>
          </a:bodyPr>
          <a:lstStyle/>
          <a:p>
            <a:pPr algn="ctr"/>
            <a:r>
              <a:rPr lang="en-US" sz="3500"/>
              <a:t>phdplus.virginia.edu</a:t>
            </a:r>
          </a:p>
        </p:txBody>
      </p:sp>
    </p:spTree>
    <p:extLst>
      <p:ext uri="{BB962C8B-B14F-4D97-AF65-F5344CB8AC3E}">
        <p14:creationId xmlns:p14="http://schemas.microsoft.com/office/powerpoint/2010/main" val="16065110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79F5F2-6C7E-9542-B342-3BC055357820}"/>
              </a:ext>
            </a:extLst>
          </p:cNvPr>
          <p:cNvSpPr>
            <a:spLocks noGrp="1"/>
          </p:cNvSpPr>
          <p:nvPr>
            <p:ph type="title"/>
          </p:nvPr>
        </p:nvSpPr>
        <p:spPr/>
        <p:txBody>
          <a:bodyPr/>
          <a:lstStyle/>
          <a:p>
            <a:r>
              <a:rPr lang="en-US"/>
              <a:t>Other Scheduling Things</a:t>
            </a:r>
          </a:p>
        </p:txBody>
      </p:sp>
      <p:sp>
        <p:nvSpPr>
          <p:cNvPr id="3" name="Content Placeholder 2">
            <a:extLst>
              <a:ext uri="{FF2B5EF4-FFF2-40B4-BE49-F238E27FC236}">
                <a16:creationId xmlns:a16="http://schemas.microsoft.com/office/drawing/2014/main" id="{1AD1E8FA-397B-294F-9895-4452644C97A9}"/>
              </a:ext>
            </a:extLst>
          </p:cNvPr>
          <p:cNvSpPr>
            <a:spLocks noGrp="1"/>
          </p:cNvSpPr>
          <p:nvPr>
            <p:ph idx="1"/>
          </p:nvPr>
        </p:nvSpPr>
        <p:spPr/>
        <p:txBody>
          <a:bodyPr/>
          <a:lstStyle/>
          <a:p>
            <a:r>
              <a:rPr lang="en-US"/>
              <a:t>Student lunches - </a:t>
            </a:r>
          </a:p>
          <a:p>
            <a:pPr lvl="1"/>
            <a:r>
              <a:rPr lang="en-US"/>
              <a:t>Mon, Sept 9 - 12-1</a:t>
            </a:r>
          </a:p>
          <a:p>
            <a:pPr lvl="1"/>
            <a:r>
              <a:rPr lang="en-US"/>
              <a:t>Tues, Oct 8 - 12-1</a:t>
            </a:r>
          </a:p>
          <a:p>
            <a:pPr lvl="1"/>
            <a:r>
              <a:rPr lang="en-US"/>
              <a:t>Wed, Dec 4th - 12-1</a:t>
            </a:r>
          </a:p>
          <a:p>
            <a:r>
              <a:rPr lang="en-US"/>
              <a:t>John Rhea HTML/CSS workshop on 11/21 from 1-2:30</a:t>
            </a:r>
          </a:p>
          <a:p>
            <a:r>
              <a:rPr lang="en-US"/>
              <a:t>DH Fellow colloquium – one date in October and November</a:t>
            </a:r>
          </a:p>
          <a:p>
            <a:r>
              <a:rPr lang="en-US"/>
              <a:t>Come to our events if you're able!</a:t>
            </a:r>
          </a:p>
        </p:txBody>
      </p:sp>
    </p:spTree>
    <p:extLst>
      <p:ext uri="{BB962C8B-B14F-4D97-AF65-F5344CB8AC3E}">
        <p14:creationId xmlns:p14="http://schemas.microsoft.com/office/powerpoint/2010/main" val="22488839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782423-9848-BD42-B3B4-4824F738EE47}"/>
              </a:ext>
            </a:extLst>
          </p:cNvPr>
          <p:cNvSpPr>
            <a:spLocks noGrp="1"/>
          </p:cNvSpPr>
          <p:nvPr>
            <p:ph type="title"/>
          </p:nvPr>
        </p:nvSpPr>
        <p:spPr/>
        <p:txBody>
          <a:bodyPr/>
          <a:lstStyle/>
          <a:p>
            <a:r>
              <a:rPr lang="en-US"/>
              <a:t>Code Camp</a:t>
            </a:r>
          </a:p>
        </p:txBody>
      </p:sp>
      <p:sp>
        <p:nvSpPr>
          <p:cNvPr id="3" name="Content Placeholder 2">
            <a:extLst>
              <a:ext uri="{FF2B5EF4-FFF2-40B4-BE49-F238E27FC236}">
                <a16:creationId xmlns:a16="http://schemas.microsoft.com/office/drawing/2014/main" id="{22C9527E-BE65-0C4B-BAE6-2E21E15078B3}"/>
              </a:ext>
            </a:extLst>
          </p:cNvPr>
          <p:cNvSpPr>
            <a:spLocks noGrp="1"/>
          </p:cNvSpPr>
          <p:nvPr>
            <p:ph idx="1"/>
          </p:nvPr>
        </p:nvSpPr>
        <p:spPr/>
        <p:txBody>
          <a:bodyPr/>
          <a:lstStyle/>
          <a:p>
            <a:r>
              <a:rPr lang="en-US"/>
              <a:t>Technical training is its own track</a:t>
            </a:r>
          </a:p>
          <a:p>
            <a:r>
              <a:rPr lang="en-US"/>
              <a:t>Not to separate hacking from yacking, but to make sure both get time</a:t>
            </a:r>
          </a:p>
          <a:p>
            <a:r>
              <a:rPr lang="en-US"/>
              <a:t>Once per week</a:t>
            </a:r>
          </a:p>
          <a:p>
            <a:r>
              <a:rPr lang="en-US"/>
              <a:t>Allows us to go further</a:t>
            </a:r>
          </a:p>
          <a:p>
            <a:r>
              <a:rPr lang="en-US"/>
              <a:t>Give the "mic" to Shane</a:t>
            </a:r>
          </a:p>
        </p:txBody>
      </p:sp>
      <p:pic>
        <p:nvPicPr>
          <p:cNvPr id="4" name="Picture 3">
            <a:extLst>
              <a:ext uri="{FF2B5EF4-FFF2-40B4-BE49-F238E27FC236}">
                <a16:creationId xmlns:a16="http://schemas.microsoft.com/office/drawing/2014/main" id="{C50D82D6-2A2E-E44D-A9A8-E98BC8046F1A}"/>
              </a:ext>
            </a:extLst>
          </p:cNvPr>
          <p:cNvPicPr>
            <a:picLocks noChangeAspect="1"/>
          </p:cNvPicPr>
          <p:nvPr/>
        </p:nvPicPr>
        <p:blipFill>
          <a:blip r:embed="rId3"/>
          <a:stretch>
            <a:fillRect/>
          </a:stretch>
        </p:blipFill>
        <p:spPr>
          <a:xfrm>
            <a:off x="6096000" y="2960370"/>
            <a:ext cx="4983480" cy="3737610"/>
          </a:xfrm>
          <a:prstGeom prst="rect">
            <a:avLst/>
          </a:prstGeom>
        </p:spPr>
      </p:pic>
    </p:spTree>
    <p:extLst>
      <p:ext uri="{BB962C8B-B14F-4D97-AF65-F5344CB8AC3E}">
        <p14:creationId xmlns:p14="http://schemas.microsoft.com/office/powerpoint/2010/main" val="6962081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A772D8-4505-524C-866A-2E3CB834DC09}"/>
              </a:ext>
            </a:extLst>
          </p:cNvPr>
          <p:cNvSpPr>
            <a:spLocks noGrp="1"/>
          </p:cNvSpPr>
          <p:nvPr>
            <p:ph type="title"/>
          </p:nvPr>
        </p:nvSpPr>
        <p:spPr>
          <a:xfrm>
            <a:off x="838200" y="365125"/>
            <a:ext cx="7152861" cy="1325563"/>
          </a:xfrm>
        </p:spPr>
        <p:txBody>
          <a:bodyPr/>
          <a:lstStyle/>
          <a:p>
            <a:r>
              <a:rPr lang="en-US"/>
              <a:t>The World According to Shane </a:t>
            </a:r>
            <a:br>
              <a:rPr lang="en-US"/>
            </a:br>
            <a:r>
              <a:rPr lang="en-US"/>
              <a:t>(Head Shots)</a:t>
            </a:r>
          </a:p>
        </p:txBody>
      </p:sp>
      <p:sp>
        <p:nvSpPr>
          <p:cNvPr id="3" name="Content Placeholder 2">
            <a:extLst>
              <a:ext uri="{FF2B5EF4-FFF2-40B4-BE49-F238E27FC236}">
                <a16:creationId xmlns:a16="http://schemas.microsoft.com/office/drawing/2014/main" id="{D73E7C84-4FC1-D54C-AE69-397B5FFCE01B}"/>
              </a:ext>
            </a:extLst>
          </p:cNvPr>
          <p:cNvSpPr>
            <a:spLocks noGrp="1"/>
          </p:cNvSpPr>
          <p:nvPr>
            <p:ph idx="1"/>
          </p:nvPr>
        </p:nvSpPr>
        <p:spPr/>
        <p:txBody>
          <a:bodyPr/>
          <a:lstStyle/>
          <a:p>
            <a:r>
              <a:rPr lang="en-US"/>
              <a:t>Shane is our awesome photographer</a:t>
            </a:r>
          </a:p>
          <a:p>
            <a:r>
              <a:rPr lang="en-US"/>
              <a:t>Date for headshots – first pass - Wed. the 4</a:t>
            </a:r>
            <a:r>
              <a:rPr lang="en-US" baseline="30000"/>
              <a:t>th</a:t>
            </a:r>
            <a:r>
              <a:rPr lang="en-US"/>
              <a:t> at 3pm</a:t>
            </a:r>
          </a:p>
          <a:p>
            <a:endParaRPr lang="en-US"/>
          </a:p>
        </p:txBody>
      </p:sp>
      <p:pic>
        <p:nvPicPr>
          <p:cNvPr id="5" name="Picture 4">
            <a:extLst>
              <a:ext uri="{FF2B5EF4-FFF2-40B4-BE49-F238E27FC236}">
                <a16:creationId xmlns:a16="http://schemas.microsoft.com/office/drawing/2014/main" id="{62F62273-1941-314D-84B0-CB88FB870661}"/>
              </a:ext>
            </a:extLst>
          </p:cNvPr>
          <p:cNvPicPr>
            <a:picLocks noChangeAspect="1"/>
          </p:cNvPicPr>
          <p:nvPr/>
        </p:nvPicPr>
        <p:blipFill>
          <a:blip r:embed="rId3"/>
          <a:stretch>
            <a:fillRect/>
          </a:stretch>
        </p:blipFill>
        <p:spPr>
          <a:xfrm>
            <a:off x="0" y="3461026"/>
            <a:ext cx="12192000" cy="8128000"/>
          </a:xfrm>
          <a:prstGeom prst="rect">
            <a:avLst/>
          </a:prstGeom>
        </p:spPr>
      </p:pic>
    </p:spTree>
    <p:extLst>
      <p:ext uri="{BB962C8B-B14F-4D97-AF65-F5344CB8AC3E}">
        <p14:creationId xmlns:p14="http://schemas.microsoft.com/office/powerpoint/2010/main" val="65065572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497</TotalTime>
  <Words>804</Words>
  <Application>Microsoft Macintosh PowerPoint</Application>
  <PresentationFormat>Widescreen</PresentationFormat>
  <Paragraphs>139</Paragraphs>
  <Slides>24</Slides>
  <Notes>13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24</vt:i4>
      </vt:variant>
    </vt:vector>
  </HeadingPairs>
  <TitlesOfParts>
    <vt:vector size="28" baseType="lpstr">
      <vt:lpstr>Arial</vt:lpstr>
      <vt:lpstr>Calibri</vt:lpstr>
      <vt:lpstr>Calibri Light</vt:lpstr>
      <vt:lpstr>Office Theme</vt:lpstr>
      <vt:lpstr>PowerPoint Presentation</vt:lpstr>
      <vt:lpstr>Introductions</vt:lpstr>
      <vt:lpstr>Spaces and Expectations</vt:lpstr>
      <vt:lpstr>Grad Lounge</vt:lpstr>
      <vt:lpstr>Financial Logistics</vt:lpstr>
      <vt:lpstr>phdplus.virginia.edu</vt:lpstr>
      <vt:lpstr>Other Scheduling Things</vt:lpstr>
      <vt:lpstr>Code Camp</vt:lpstr>
      <vt:lpstr>The World According to Shane  (Head Shots)</vt:lpstr>
      <vt:lpstr>Blogging</vt:lpstr>
      <vt:lpstr>PowerPoint Presentation</vt:lpstr>
      <vt:lpstr>Slack</vt:lpstr>
      <vt:lpstr>PowerPoint Presentation</vt:lpstr>
      <vt:lpstr>Models we've worked with</vt:lpstr>
      <vt:lpstr>Models we've worked with</vt:lpstr>
      <vt:lpstr>PowerPoint Presentation</vt:lpstr>
      <vt:lpstr>Now</vt:lpstr>
      <vt:lpstr>Charter</vt:lpstr>
      <vt:lpstr>Workshop</vt:lpstr>
      <vt:lpstr>Project Proposal</vt:lpstr>
      <vt:lpstr>PowerPoint Presentation</vt:lpstr>
      <vt:lpstr>Spring Outcome</vt:lpstr>
      <vt:lpstr>PowerPoint Presentation</vt:lpstr>
      <vt:lpstr>Questions and First Discussions</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Praxis</dc:title>
  <dc:creator>Walsh, Brandon M. (bmw9t)</dc:creator>
  <cp:lastModifiedBy>Walsh, Brandon M (bmw9t)</cp:lastModifiedBy>
  <cp:revision>55</cp:revision>
  <dcterms:created xsi:type="dcterms:W3CDTF">2018-08-20T14:08:11Z</dcterms:created>
  <dcterms:modified xsi:type="dcterms:W3CDTF">2019-08-26T15:38:46Z</dcterms:modified>
</cp:coreProperties>
</file>

<file path=docProps/thumbnail.jpeg>
</file>